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28" r:id="rId1"/>
  </p:sldMasterIdLst>
  <p:sldIdLst>
    <p:sldId id="314" r:id="rId2"/>
    <p:sldId id="362" r:id="rId3"/>
    <p:sldId id="363" r:id="rId4"/>
    <p:sldId id="336" r:id="rId5"/>
    <p:sldId id="338" r:id="rId6"/>
    <p:sldId id="339" r:id="rId7"/>
    <p:sldId id="340" r:id="rId8"/>
    <p:sldId id="364" r:id="rId9"/>
    <p:sldId id="365" r:id="rId10"/>
    <p:sldId id="366" r:id="rId11"/>
    <p:sldId id="354" r:id="rId12"/>
    <p:sldId id="367" r:id="rId13"/>
    <p:sldId id="368" r:id="rId14"/>
    <p:sldId id="369" r:id="rId15"/>
    <p:sldId id="370" r:id="rId16"/>
    <p:sldId id="371" r:id="rId17"/>
    <p:sldId id="323" r:id="rId18"/>
    <p:sldId id="343" r:id="rId19"/>
    <p:sldId id="344" r:id="rId20"/>
    <p:sldId id="322" r:id="rId21"/>
    <p:sldId id="321" r:id="rId22"/>
    <p:sldId id="337" r:id="rId23"/>
    <p:sldId id="324" r:id="rId24"/>
    <p:sldId id="325" r:id="rId25"/>
    <p:sldId id="326" r:id="rId26"/>
    <p:sldId id="327" r:id="rId27"/>
    <p:sldId id="301" r:id="rId28"/>
    <p:sldId id="302" r:id="rId29"/>
    <p:sldId id="303" r:id="rId30"/>
    <p:sldId id="304" r:id="rId31"/>
    <p:sldId id="305" r:id="rId32"/>
    <p:sldId id="306" r:id="rId33"/>
    <p:sldId id="307" r:id="rId34"/>
    <p:sldId id="272" r:id="rId35"/>
    <p:sldId id="309" r:id="rId36"/>
    <p:sldId id="359" r:id="rId37"/>
    <p:sldId id="355" r:id="rId38"/>
    <p:sldId id="356" r:id="rId39"/>
    <p:sldId id="361" r:id="rId40"/>
    <p:sldId id="360" r:id="rId41"/>
    <p:sldId id="357" r:id="rId42"/>
    <p:sldId id="358" r:id="rId43"/>
    <p:sldId id="372" r:id="rId44"/>
    <p:sldId id="373" r:id="rId45"/>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836"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41141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96498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58452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276140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50607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654641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337656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6981550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8381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287586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45357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784831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9/16/2025</a:t>
            </a:fld>
            <a:endParaRPr lang="en-US"/>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180504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9/16/2025</a:t>
            </a:fld>
            <a:endParaRPr lang="en-US"/>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105015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9/16/2025</a:t>
            </a:fld>
            <a:endParaRPr lang="en-US"/>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07867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220999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458297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t>9/16/2025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ru-RU" smtClean="0"/>
              <a:t>‹#›</a:t>
            </a:fld>
            <a:endParaRPr lang="ru-RU"/>
          </a:p>
        </p:txBody>
      </p:sp>
    </p:spTree>
    <p:extLst>
      <p:ext uri="{BB962C8B-B14F-4D97-AF65-F5344CB8AC3E}">
        <p14:creationId xmlns:p14="http://schemas.microsoft.com/office/powerpoint/2010/main" val="1994765872"/>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 id="2147483843" r:id="rId15"/>
    <p:sldLayoutId id="2147483844" r:id="rId16"/>
    <p:sldLayoutId id="214748384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pravo.gov.ru/proxy/ips/?docbody=&amp;nd=102126657"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hyperlink" Target="https://www.consultant.ru/document/cons_doc_LAW_82959/"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8"/>
          <p:cNvSpPr txBox="1">
            <a:spLocks noGrp="1"/>
          </p:cNvSpPr>
          <p:nvPr>
            <p:ph type="title"/>
          </p:nvPr>
        </p:nvSpPr>
        <p:spPr>
          <a:xfrm>
            <a:off x="295275" y="2506663"/>
            <a:ext cx="6781800" cy="3089948"/>
          </a:xfrm>
          <a:prstGeom prst="rect">
            <a:avLst/>
          </a:prstGeom>
        </p:spPr>
        <p:txBody>
          <a:bodyPr vert="horz" wrap="square" lIns="0" tIns="12065" rIns="0" bIns="0" rtlCol="0">
            <a:spAutoFit/>
          </a:bodyPr>
          <a:lstStyle/>
          <a:p>
            <a:pPr marL="6985" algn="ctr">
              <a:spcBef>
                <a:spcPts val="95"/>
              </a:spcBef>
            </a:pPr>
            <a:r>
              <a:rPr lang="ru-RU" sz="4000" b="1" spc="-5" dirty="0">
                <a:solidFill>
                  <a:srgbClr val="001F5F"/>
                </a:solidFill>
                <a:latin typeface="Times New Roman" panose="02020603050405020304" pitchFamily="18" charset="0"/>
                <a:cs typeface="Times New Roman" panose="02020603050405020304" pitchFamily="18" charset="0"/>
              </a:rPr>
              <a:t>Организация работы по профилактике и противодействию коррупции в образовательных </a:t>
            </a:r>
            <a:r>
              <a:rPr lang="ru-RU" sz="4000" b="1" spc="-5" dirty="0" smtClean="0">
                <a:solidFill>
                  <a:srgbClr val="001F5F"/>
                </a:solidFill>
                <a:latin typeface="Times New Roman" panose="02020603050405020304" pitchFamily="18" charset="0"/>
                <a:cs typeface="Times New Roman" panose="02020603050405020304" pitchFamily="18" charset="0"/>
              </a:rPr>
              <a:t>организациях</a:t>
            </a:r>
            <a:endParaRPr sz="40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3048000" y="5867400"/>
            <a:ext cx="1360950" cy="369332"/>
          </a:xfrm>
          <a:prstGeom prst="rect">
            <a:avLst/>
          </a:prstGeom>
        </p:spPr>
        <p:txBody>
          <a:bodyPr wrap="none">
            <a:spAutoFit/>
          </a:bodyPr>
          <a:lstStyle/>
          <a:p>
            <a:pPr marL="12700">
              <a:lnSpc>
                <a:spcPct val="100000"/>
              </a:lnSpc>
              <a:spcBef>
                <a:spcPts val="100"/>
              </a:spcBef>
            </a:pPr>
            <a:r>
              <a:rPr lang="ru-RU" b="1" spc="-5" dirty="0" smtClean="0">
                <a:latin typeface="Verdana"/>
                <a:cs typeface="Verdana"/>
              </a:rPr>
              <a:t>2025</a:t>
            </a:r>
            <a:r>
              <a:rPr lang="ru-RU" b="1" spc="-55" dirty="0" smtClean="0">
                <a:latin typeface="Verdana"/>
                <a:cs typeface="Verdana"/>
              </a:rPr>
              <a:t> </a:t>
            </a:r>
            <a:r>
              <a:rPr lang="ru-RU" b="1" spc="-5" dirty="0">
                <a:latin typeface="Verdana"/>
                <a:cs typeface="Verdana"/>
              </a:rPr>
              <a:t>год</a:t>
            </a:r>
            <a:endParaRPr lang="ru-RU" dirty="0">
              <a:latin typeface="Verdana"/>
              <a:cs typeface="Verdana"/>
            </a:endParaRPr>
          </a:p>
        </p:txBody>
      </p:sp>
      <p:sp>
        <p:nvSpPr>
          <p:cNvPr id="6" name="Прямоугольник 5"/>
          <p:cNvSpPr/>
          <p:nvPr/>
        </p:nvSpPr>
        <p:spPr>
          <a:xfrm>
            <a:off x="228600" y="273798"/>
            <a:ext cx="6858000" cy="196207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indent="450215" algn="ctr">
              <a:lnSpc>
                <a:spcPct val="115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МИНИСТЕРСТВО ОБРАЗОВАНИЯ И НАУКИ РЕСПУБЛИКИ ДАГЕСТАН</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180340" algn="ctr">
              <a:lnSpc>
                <a:spcPct val="115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ГОСУДАРСТВЕННОЕ БЮДЖЕТНОЕ УЧРЕЖДЕНИЕ ДОПОЛНИТЕЛЬНОГО ПРОФЕССИОНАЛЬНОГО ОБРАЗОВАНИЯ РЕСПУБЛИКИ ДАГЕСТАН</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ctr"/>
            <a:r>
              <a:rPr lang="ru-RU" b="1" dirty="0">
                <a:latin typeface="Times New Roman" panose="02020603050405020304" pitchFamily="18" charset="0"/>
                <a:ea typeface="Times New Roman" panose="02020603050405020304" pitchFamily="18" charset="0"/>
              </a:rPr>
              <a:t>«ДАГЕСТАНСКИЙ ИНСТИТУТ РАЗВИТИЯ ОБРАЗОВАНИЯ»</a:t>
            </a:r>
            <a:endParaRPr lang="ru-RU" dirty="0"/>
          </a:p>
        </p:txBody>
      </p:sp>
    </p:spTree>
    <p:extLst>
      <p:ext uri="{BB962C8B-B14F-4D97-AF65-F5344CB8AC3E}">
        <p14:creationId xmlns:p14="http://schemas.microsoft.com/office/powerpoint/2010/main" val="1861100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3000" y="914401"/>
            <a:ext cx="7913594" cy="3208571"/>
          </a:xfrm>
          <a:prstGeom prst="rect">
            <a:avLst/>
          </a:prstGeom>
        </p:spPr>
        <p:txBody>
          <a:bodyPr wrap="square">
            <a:spAutoFit/>
          </a:bodyPr>
          <a:lstStyle/>
          <a:p>
            <a:pPr marL="136922" marR="438150" indent="-128588">
              <a:buSzPct val="78571"/>
              <a:buFont typeface="+mj-lt"/>
              <a:buAutoNum type="arabicPeriod" startAt="6"/>
              <a:tabLst>
                <a:tab pos="208121" algn="l"/>
                <a:tab pos="208598" algn="l"/>
              </a:tabLst>
            </a:pPr>
            <a:r>
              <a:rPr lang="ru-RU" sz="2100" b="1" dirty="0">
                <a:latin typeface="var(--sm-portal-sb-sans-display-font-family)"/>
              </a:rPr>
              <a:t>Создание преференций детям из обеспеченных семей.</a:t>
            </a:r>
            <a:endParaRPr lang="ru-RU" sz="2100" dirty="0"/>
          </a:p>
          <a:p>
            <a:pPr marL="136922" marR="438150" indent="-128588">
              <a:buSzPct val="78571"/>
              <a:buFont typeface="+mj-lt"/>
              <a:buAutoNum type="arabicPeriod" startAt="6"/>
              <a:tabLst>
                <a:tab pos="208121" algn="l"/>
                <a:tab pos="208598" algn="l"/>
              </a:tabLst>
            </a:pPr>
            <a:r>
              <a:rPr lang="ru-RU" sz="2100" b="1" dirty="0">
                <a:latin typeface="var(--sm-portal-sb-sans-display-font-family)"/>
              </a:rPr>
              <a:t>Прием работников в образовательную организацию.</a:t>
            </a:r>
          </a:p>
          <a:p>
            <a:pPr marL="136922" marR="438150" indent="-128588">
              <a:buSzPct val="78571"/>
              <a:buFont typeface="+mj-lt"/>
              <a:buAutoNum type="arabicPeriod" startAt="6"/>
              <a:tabLst>
                <a:tab pos="208121" algn="l"/>
                <a:tab pos="208598" algn="l"/>
              </a:tabLst>
            </a:pPr>
            <a:r>
              <a:rPr lang="ru-RU" sz="2100" b="1" dirty="0">
                <a:latin typeface="var(--sm-portal-sb-sans-display-font-family)"/>
              </a:rPr>
              <a:t>Использование имущества образовательных организаций. </a:t>
            </a:r>
          </a:p>
          <a:p>
            <a:pPr marL="136922" marR="438150" indent="-128588">
              <a:buSzPct val="78571"/>
              <a:buFont typeface="+mj-lt"/>
              <a:buAutoNum type="arabicPeriod" startAt="6"/>
              <a:tabLst>
                <a:tab pos="208121" algn="l"/>
                <a:tab pos="208598" algn="l"/>
              </a:tabLst>
            </a:pPr>
            <a:r>
              <a:rPr lang="ru-RU" sz="2100" b="1" dirty="0">
                <a:latin typeface="var(--sm-portal-sb-sans-display-font-family)"/>
              </a:rPr>
              <a:t>Распределение государственных (муниципальных) заданий между подведомственными учреждениями, реструктуризация сети образовательных  учреждений. </a:t>
            </a:r>
            <a:endParaRPr lang="ru-RU" sz="2100" dirty="0">
              <a:latin typeface="Verdana"/>
              <a:cs typeface="Verdana"/>
            </a:endParaRPr>
          </a:p>
          <a:p>
            <a:pPr marL="136922" marR="438150" indent="-128588">
              <a:buSzPct val="78571"/>
              <a:buFont typeface="+mj-lt"/>
              <a:buAutoNum type="arabicPeriod" startAt="6"/>
              <a:tabLst>
                <a:tab pos="208121" algn="l"/>
                <a:tab pos="208598" algn="l"/>
              </a:tabLst>
            </a:pPr>
            <a:endParaRPr lang="ru-RU" sz="1350" dirty="0">
              <a:latin typeface="inherit"/>
            </a:endParaRPr>
          </a:p>
        </p:txBody>
      </p:sp>
    </p:spTree>
    <p:extLst>
      <p:ext uri="{BB962C8B-B14F-4D97-AF65-F5344CB8AC3E}">
        <p14:creationId xmlns:p14="http://schemas.microsoft.com/office/powerpoint/2010/main" val="1560924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 y="754"/>
            <a:ext cx="6714490" cy="1489710"/>
          </a:xfrm>
          <a:prstGeom prst="rect">
            <a:avLst/>
          </a:prstGeom>
        </p:spPr>
        <p:txBody>
          <a:bodyPr vert="horz" wrap="square" lIns="0" tIns="13335" rIns="0" bIns="0" rtlCol="0">
            <a:spAutoFit/>
          </a:bodyPr>
          <a:lstStyle/>
          <a:p>
            <a:pPr marL="12700" marR="5080">
              <a:lnSpc>
                <a:spcPct val="100000"/>
              </a:lnSpc>
              <a:spcBef>
                <a:spcPts val="105"/>
              </a:spcBef>
              <a:tabLst>
                <a:tab pos="6481445" algn="l"/>
              </a:tabLst>
            </a:pPr>
            <a:r>
              <a:rPr sz="3200" spc="-10" dirty="0">
                <a:latin typeface="Times New Roman"/>
                <a:cs typeface="Times New Roman"/>
              </a:rPr>
              <a:t>Перечень </a:t>
            </a:r>
            <a:r>
              <a:rPr sz="3200" spc="-5" dirty="0">
                <a:latin typeface="Times New Roman"/>
                <a:cs typeface="Times New Roman"/>
              </a:rPr>
              <a:t>должностей, </a:t>
            </a:r>
            <a:r>
              <a:rPr sz="3200" spc="-10" dirty="0">
                <a:latin typeface="Times New Roman"/>
                <a:cs typeface="Times New Roman"/>
              </a:rPr>
              <a:t>связанных </a:t>
            </a:r>
            <a:r>
              <a:rPr sz="3200" dirty="0">
                <a:latin typeface="Times New Roman"/>
                <a:cs typeface="Times New Roman"/>
              </a:rPr>
              <a:t>с </a:t>
            </a:r>
            <a:r>
              <a:rPr sz="3200" spc="5" dirty="0">
                <a:latin typeface="Times New Roman"/>
                <a:cs typeface="Times New Roman"/>
              </a:rPr>
              <a:t> </a:t>
            </a:r>
            <a:r>
              <a:rPr sz="3200" spc="-5" dirty="0">
                <a:latin typeface="Times New Roman"/>
                <a:cs typeface="Times New Roman"/>
              </a:rPr>
              <a:t>в</a:t>
            </a:r>
            <a:r>
              <a:rPr sz="3200" spc="-10" dirty="0">
                <a:latin typeface="Times New Roman"/>
                <a:cs typeface="Times New Roman"/>
              </a:rPr>
              <a:t>ы</a:t>
            </a:r>
            <a:r>
              <a:rPr sz="3200" dirty="0">
                <a:latin typeface="Times New Roman"/>
                <a:cs typeface="Times New Roman"/>
              </a:rPr>
              <a:t>со</a:t>
            </a:r>
            <a:r>
              <a:rPr sz="3200" spc="5" dirty="0">
                <a:latin typeface="Times New Roman"/>
                <a:cs typeface="Times New Roman"/>
              </a:rPr>
              <a:t>к</a:t>
            </a:r>
            <a:r>
              <a:rPr sz="3200" spc="-5" dirty="0">
                <a:latin typeface="Times New Roman"/>
                <a:cs typeface="Times New Roman"/>
              </a:rPr>
              <a:t>и</a:t>
            </a:r>
            <a:r>
              <a:rPr sz="3200" dirty="0">
                <a:latin typeface="Times New Roman"/>
                <a:cs typeface="Times New Roman"/>
              </a:rPr>
              <a:t>м</a:t>
            </a:r>
            <a:r>
              <a:rPr sz="3200" spc="-35" dirty="0">
                <a:latin typeface="Times New Roman"/>
                <a:cs typeface="Times New Roman"/>
              </a:rPr>
              <a:t> </a:t>
            </a:r>
            <a:r>
              <a:rPr sz="3200" spc="-40" dirty="0">
                <a:latin typeface="Times New Roman"/>
                <a:cs typeface="Times New Roman"/>
              </a:rPr>
              <a:t>к</a:t>
            </a:r>
            <a:r>
              <a:rPr sz="3200" dirty="0">
                <a:latin typeface="Times New Roman"/>
                <a:cs typeface="Times New Roman"/>
              </a:rPr>
              <a:t>ор</a:t>
            </a:r>
            <a:r>
              <a:rPr sz="3200" spc="-45" dirty="0">
                <a:latin typeface="Times New Roman"/>
                <a:cs typeface="Times New Roman"/>
              </a:rPr>
              <a:t>р</a:t>
            </a:r>
            <a:r>
              <a:rPr sz="3200" dirty="0">
                <a:latin typeface="Times New Roman"/>
                <a:cs typeface="Times New Roman"/>
              </a:rPr>
              <a:t>упци</a:t>
            </a:r>
            <a:r>
              <a:rPr sz="3200" spc="5" dirty="0">
                <a:latin typeface="Times New Roman"/>
                <a:cs typeface="Times New Roman"/>
              </a:rPr>
              <a:t>о</a:t>
            </a:r>
            <a:r>
              <a:rPr sz="3200" spc="-5" dirty="0">
                <a:latin typeface="Times New Roman"/>
                <a:cs typeface="Times New Roman"/>
              </a:rPr>
              <a:t>нны</a:t>
            </a:r>
            <a:r>
              <a:rPr sz="3200" dirty="0">
                <a:latin typeface="Times New Roman"/>
                <a:cs typeface="Times New Roman"/>
              </a:rPr>
              <a:t>м</a:t>
            </a:r>
            <a:r>
              <a:rPr sz="3200" spc="-30" dirty="0">
                <a:latin typeface="Times New Roman"/>
                <a:cs typeface="Times New Roman"/>
              </a:rPr>
              <a:t> </a:t>
            </a:r>
            <a:r>
              <a:rPr sz="3200" spc="-5" dirty="0">
                <a:latin typeface="Times New Roman"/>
                <a:cs typeface="Times New Roman"/>
              </a:rPr>
              <a:t>рис</a:t>
            </a:r>
            <a:r>
              <a:rPr sz="3200" spc="-40" dirty="0">
                <a:latin typeface="Times New Roman"/>
                <a:cs typeface="Times New Roman"/>
              </a:rPr>
              <a:t>к</a:t>
            </a:r>
            <a:r>
              <a:rPr sz="3200" spc="-55" dirty="0">
                <a:latin typeface="Times New Roman"/>
                <a:cs typeface="Times New Roman"/>
              </a:rPr>
              <a:t>о</a:t>
            </a:r>
            <a:r>
              <a:rPr sz="3200" dirty="0">
                <a:latin typeface="Times New Roman"/>
                <a:cs typeface="Times New Roman"/>
              </a:rPr>
              <a:t>м	в  </a:t>
            </a:r>
            <a:r>
              <a:rPr sz="3200" spc="-15" dirty="0">
                <a:latin typeface="Times New Roman"/>
                <a:cs typeface="Times New Roman"/>
              </a:rPr>
              <a:t>образовательной</a:t>
            </a:r>
            <a:r>
              <a:rPr sz="3200" spc="-65" dirty="0">
                <a:latin typeface="Times New Roman"/>
                <a:cs typeface="Times New Roman"/>
              </a:rPr>
              <a:t> </a:t>
            </a:r>
            <a:r>
              <a:rPr sz="3200" dirty="0">
                <a:latin typeface="Times New Roman"/>
                <a:cs typeface="Times New Roman"/>
              </a:rPr>
              <a:t>организации:</a:t>
            </a:r>
          </a:p>
        </p:txBody>
      </p:sp>
      <p:sp>
        <p:nvSpPr>
          <p:cNvPr id="3" name="object 3"/>
          <p:cNvSpPr txBox="1"/>
          <p:nvPr/>
        </p:nvSpPr>
        <p:spPr>
          <a:xfrm>
            <a:off x="76200" y="1490464"/>
            <a:ext cx="7030084" cy="2776855"/>
          </a:xfrm>
          <a:prstGeom prst="rect">
            <a:avLst/>
          </a:prstGeom>
        </p:spPr>
        <p:txBody>
          <a:bodyPr vert="horz" wrap="square" lIns="0" tIns="50800" rIns="0" bIns="0" rtlCol="0">
            <a:spAutoFit/>
          </a:bodyPr>
          <a:lstStyle/>
          <a:p>
            <a:pPr marL="527685" indent="-515620">
              <a:lnSpc>
                <a:spcPct val="100000"/>
              </a:lnSpc>
              <a:spcBef>
                <a:spcPts val="400"/>
              </a:spcBef>
              <a:buClr>
                <a:srgbClr val="C00000"/>
              </a:buClr>
              <a:buSzPct val="80357"/>
              <a:buFont typeface="Wingdings"/>
              <a:buChar char=""/>
              <a:tabLst>
                <a:tab pos="527685" algn="l"/>
                <a:tab pos="528320" algn="l"/>
              </a:tabLst>
            </a:pPr>
            <a:r>
              <a:rPr sz="2800" b="1" spc="-5" dirty="0">
                <a:latin typeface="Verdana"/>
                <a:cs typeface="Verdana"/>
              </a:rPr>
              <a:t>директор;</a:t>
            </a:r>
            <a:endParaRPr sz="2800" dirty="0">
              <a:latin typeface="Verdana"/>
              <a:cs typeface="Verdana"/>
            </a:endParaRPr>
          </a:p>
          <a:p>
            <a:pPr marL="520065" indent="-508000">
              <a:lnSpc>
                <a:spcPct val="100000"/>
              </a:lnSpc>
              <a:spcBef>
                <a:spcPts val="300"/>
              </a:spcBef>
              <a:buClr>
                <a:srgbClr val="C00000"/>
              </a:buClr>
              <a:buSzPct val="80357"/>
              <a:buFont typeface="Wingdings"/>
              <a:buChar char=""/>
              <a:tabLst>
                <a:tab pos="520065" algn="l"/>
                <a:tab pos="520700" algn="l"/>
              </a:tabLst>
            </a:pPr>
            <a:r>
              <a:rPr sz="2800" b="1" spc="-5" dirty="0">
                <a:latin typeface="Verdana"/>
                <a:cs typeface="Verdana"/>
              </a:rPr>
              <a:t>заместитель</a:t>
            </a:r>
            <a:r>
              <a:rPr sz="2800" b="1" spc="35" dirty="0">
                <a:latin typeface="Verdana"/>
                <a:cs typeface="Verdana"/>
              </a:rPr>
              <a:t> </a:t>
            </a:r>
            <a:r>
              <a:rPr sz="2800" b="1" spc="-10" dirty="0">
                <a:latin typeface="Verdana"/>
                <a:cs typeface="Verdana"/>
              </a:rPr>
              <a:t>директора</a:t>
            </a:r>
            <a:r>
              <a:rPr sz="2800" b="1" spc="15" dirty="0">
                <a:latin typeface="Verdana"/>
                <a:cs typeface="Verdana"/>
              </a:rPr>
              <a:t> </a:t>
            </a:r>
            <a:r>
              <a:rPr sz="2800" b="1" spc="-5" dirty="0">
                <a:latin typeface="Verdana"/>
                <a:cs typeface="Verdana"/>
              </a:rPr>
              <a:t>по</a:t>
            </a:r>
            <a:r>
              <a:rPr sz="2800" b="1" spc="-10" dirty="0">
                <a:latin typeface="Verdana"/>
                <a:cs typeface="Verdana"/>
              </a:rPr>
              <a:t> </a:t>
            </a:r>
            <a:r>
              <a:rPr sz="2800" b="1" spc="-5" dirty="0">
                <a:latin typeface="Verdana"/>
                <a:cs typeface="Verdana"/>
              </a:rPr>
              <a:t>УВР;</a:t>
            </a:r>
            <a:endParaRPr sz="2800" dirty="0">
              <a:latin typeface="Verdana"/>
              <a:cs typeface="Verdana"/>
            </a:endParaRPr>
          </a:p>
          <a:p>
            <a:pPr marL="520065" indent="-508000">
              <a:lnSpc>
                <a:spcPct val="100000"/>
              </a:lnSpc>
              <a:spcBef>
                <a:spcPts val="300"/>
              </a:spcBef>
              <a:buClr>
                <a:srgbClr val="C00000"/>
              </a:buClr>
              <a:buSzPct val="80357"/>
              <a:buFont typeface="Wingdings"/>
              <a:buChar char=""/>
              <a:tabLst>
                <a:tab pos="520065" algn="l"/>
                <a:tab pos="520700" algn="l"/>
              </a:tabLst>
            </a:pPr>
            <a:r>
              <a:rPr sz="2800" b="1" spc="-5" dirty="0">
                <a:latin typeface="Verdana"/>
                <a:cs typeface="Verdana"/>
              </a:rPr>
              <a:t>заместитель</a:t>
            </a:r>
            <a:r>
              <a:rPr sz="2800" b="1" spc="35" dirty="0">
                <a:latin typeface="Verdana"/>
                <a:cs typeface="Verdana"/>
              </a:rPr>
              <a:t> </a:t>
            </a:r>
            <a:r>
              <a:rPr sz="2800" b="1" spc="-10" dirty="0">
                <a:latin typeface="Verdana"/>
                <a:cs typeface="Verdana"/>
              </a:rPr>
              <a:t>директора</a:t>
            </a:r>
            <a:r>
              <a:rPr sz="2800" b="1" spc="15" dirty="0">
                <a:latin typeface="Verdana"/>
                <a:cs typeface="Verdana"/>
              </a:rPr>
              <a:t> </a:t>
            </a:r>
            <a:r>
              <a:rPr sz="2800" b="1" spc="-5" dirty="0">
                <a:latin typeface="Verdana"/>
                <a:cs typeface="Verdana"/>
              </a:rPr>
              <a:t>по </a:t>
            </a:r>
            <a:r>
              <a:rPr sz="2800" b="1" dirty="0">
                <a:latin typeface="Verdana"/>
                <a:cs typeface="Verdana"/>
              </a:rPr>
              <a:t>ВР;</a:t>
            </a:r>
            <a:endParaRPr sz="2800" dirty="0">
              <a:latin typeface="Verdana"/>
              <a:cs typeface="Verdana"/>
            </a:endParaRPr>
          </a:p>
          <a:p>
            <a:pPr marL="520065" indent="-508000">
              <a:lnSpc>
                <a:spcPct val="100000"/>
              </a:lnSpc>
              <a:spcBef>
                <a:spcPts val="300"/>
              </a:spcBef>
              <a:buClr>
                <a:srgbClr val="C00000"/>
              </a:buClr>
              <a:buSzPct val="80357"/>
              <a:buFont typeface="Wingdings"/>
              <a:buChar char=""/>
              <a:tabLst>
                <a:tab pos="520065" algn="l"/>
                <a:tab pos="520700" algn="l"/>
              </a:tabLst>
            </a:pPr>
            <a:r>
              <a:rPr sz="2800" b="1" spc="-5" dirty="0">
                <a:latin typeface="Verdana"/>
                <a:cs typeface="Verdana"/>
              </a:rPr>
              <a:t>завхоз;</a:t>
            </a:r>
            <a:endParaRPr sz="2800" dirty="0">
              <a:latin typeface="Verdana"/>
              <a:cs typeface="Verdana"/>
            </a:endParaRPr>
          </a:p>
          <a:p>
            <a:pPr marL="277495" marR="879475" indent="-265430">
              <a:lnSpc>
                <a:spcPct val="100000"/>
              </a:lnSpc>
              <a:spcBef>
                <a:spcPts val="300"/>
              </a:spcBef>
              <a:buClr>
                <a:srgbClr val="C00000"/>
              </a:buClr>
              <a:buSzPct val="80357"/>
              <a:buFont typeface="Wingdings"/>
              <a:buChar char=""/>
              <a:tabLst>
                <a:tab pos="520065" algn="l"/>
                <a:tab pos="520700" algn="l"/>
              </a:tabLst>
            </a:pPr>
            <a:r>
              <a:rPr dirty="0"/>
              <a:t>	</a:t>
            </a:r>
            <a:r>
              <a:rPr sz="2800" b="1" spc="-5" dirty="0">
                <a:latin typeface="Verdana"/>
                <a:cs typeface="Verdana"/>
              </a:rPr>
              <a:t>педагоги, преподаватели и </a:t>
            </a:r>
            <a:r>
              <a:rPr sz="2800" b="1" spc="-944" dirty="0">
                <a:latin typeface="Verdana"/>
                <a:cs typeface="Verdana"/>
              </a:rPr>
              <a:t> </a:t>
            </a:r>
            <a:r>
              <a:rPr sz="2800" b="1" spc="-10" dirty="0">
                <a:latin typeface="Verdana"/>
                <a:cs typeface="Verdana"/>
              </a:rPr>
              <a:t>воспитатели</a:t>
            </a:r>
            <a:endParaRPr sz="2800" dirty="0">
              <a:latin typeface="Verdana"/>
              <a:cs typeface="Verdana"/>
            </a:endParaRPr>
          </a:p>
        </p:txBody>
      </p:sp>
    </p:spTree>
    <p:extLst>
      <p:ext uri="{BB962C8B-B14F-4D97-AF65-F5344CB8AC3E}">
        <p14:creationId xmlns:p14="http://schemas.microsoft.com/office/powerpoint/2010/main" val="1957437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 y="22860"/>
            <a:ext cx="8229600" cy="1066800"/>
          </a:xfrm>
        </p:spPr>
        <p:txBody>
          <a:bodyPr>
            <a:noAutofit/>
          </a:bodyPr>
          <a:lstStyle/>
          <a:p>
            <a:pPr algn="ctr"/>
            <a:r>
              <a:rPr lang="ru-RU" sz="1800" b="1" dirty="0">
                <a:solidFill>
                  <a:schemeClr val="accent2">
                    <a:lumMod val="50000"/>
                  </a:schemeClr>
                </a:solidFill>
                <a:latin typeface="Times New Roman" panose="02020603050405020304" pitchFamily="18" charset="0"/>
                <a:cs typeface="Times New Roman" panose="02020603050405020304" pitchFamily="18" charset="0"/>
              </a:rPr>
              <a:t>Правовой основой организации работы по профилактике и противодей­ствию коррупции в образовательных организациях являются следующие нор­мативные правовые </a:t>
            </a:r>
            <a:r>
              <a:rPr lang="ru-RU" sz="1800" b="1" dirty="0" smtClean="0">
                <a:solidFill>
                  <a:schemeClr val="accent2">
                    <a:lumMod val="50000"/>
                  </a:schemeClr>
                </a:solidFill>
                <a:latin typeface="Times New Roman" panose="02020603050405020304" pitchFamily="18" charset="0"/>
                <a:cs typeface="Times New Roman" panose="02020603050405020304" pitchFamily="18" charset="0"/>
              </a:rPr>
              <a:t>акты федерального уровня:</a:t>
            </a:r>
            <a:r>
              <a:rPr lang="ru-RU" sz="1800" b="1" dirty="0">
                <a:latin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cs typeface="Times New Roman" panose="02020603050405020304" pitchFamily="18" charset="0"/>
              </a:rPr>
            </a:br>
            <a:endParaRPr lang="ru-RU" sz="1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8580" y="914400"/>
            <a:ext cx="8923020" cy="6019800"/>
          </a:xfrm>
        </p:spPr>
        <p:txBody>
          <a:bodyPr>
            <a:normAutofit fontScale="92500" lnSpcReduction="20000"/>
          </a:bodyPr>
          <a:lstStyle/>
          <a:p>
            <a:pPr lvl="0" algn="just">
              <a:lnSpc>
                <a:spcPct val="12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Конституция Российской Федерации</a:t>
            </a:r>
          </a:p>
          <a:p>
            <a:pPr lvl="0" algn="just">
              <a:lnSpc>
                <a:spcPct val="12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Федеральный закон от 25.12.2008 № 273-Ф3 «О противодействии кор­рупции</a:t>
            </a:r>
            <a:r>
              <a:rPr lang="ru-RU" sz="2000" dirty="0" smtClean="0">
                <a:solidFill>
                  <a:schemeClr val="tx1"/>
                </a:solidFill>
                <a:latin typeface="Times New Roman" panose="02020603050405020304" pitchFamily="18" charset="0"/>
                <a:cs typeface="Times New Roman" panose="02020603050405020304" pitchFamily="18" charset="0"/>
              </a:rPr>
              <a:t>»;</a:t>
            </a:r>
          </a:p>
          <a:p>
            <a:pPr lvl="0" algn="just" fontAlgn="base">
              <a:lnSpc>
                <a:spcPct val="13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Федеральный закон от 17 июля 2009 г. № 172-ФЗ «Об антикоррупционной экспертизе нормативных правовых актов и проектов нормативных правовых актов</a:t>
            </a:r>
            <a:r>
              <a:rPr lang="ru-RU" sz="2000" dirty="0" smtClean="0">
                <a:solidFill>
                  <a:schemeClr val="tx1"/>
                </a:solidFill>
                <a:latin typeface="Times New Roman" panose="02020603050405020304" pitchFamily="18" charset="0"/>
                <a:cs typeface="Times New Roman" panose="02020603050405020304" pitchFamily="18" charset="0"/>
              </a:rPr>
              <a:t>».</a:t>
            </a:r>
          </a:p>
          <a:p>
            <a:pPr lvl="0" algn="just" fontAlgn="base">
              <a:lnSpc>
                <a:spcPct val="130000"/>
              </a:lnSpc>
              <a:spcBef>
                <a:spcPts val="0"/>
              </a:spcBef>
            </a:pPr>
            <a:r>
              <a:rPr lang="ru-RU" sz="2000" smtClean="0">
                <a:latin typeface="Times New Roman" panose="02020603050405020304" pitchFamily="18" charset="0"/>
                <a:cs typeface="Times New Roman" panose="02020603050405020304" pitchFamily="18" charset="0"/>
              </a:rPr>
              <a:t>Федеральный закон </a:t>
            </a:r>
            <a:r>
              <a:rPr lang="ru-RU" sz="2000" dirty="0">
                <a:latin typeface="Times New Roman" panose="02020603050405020304" pitchFamily="18" charset="0"/>
                <a:cs typeface="Times New Roman" panose="02020603050405020304" pitchFamily="18" charset="0"/>
              </a:rPr>
              <a:t>от 05.04.2013 № 44-ФЗ «О контрактной системе в сфере закупок товаров, работ, услуг для обеспечения государственных и муниципальных нужд»</a:t>
            </a:r>
            <a:endParaRPr lang="ru-RU" sz="2000" dirty="0">
              <a:solidFill>
                <a:schemeClr val="tx1"/>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Федеральный закон № 273-ФЗ от 29 декабря 2012 г. «Об образовании в Российской Федерации»</a:t>
            </a:r>
            <a:r>
              <a:rPr lang="ru-RU" dirty="0">
                <a:solidFill>
                  <a:schemeClr val="tx1"/>
                </a:solidFill>
                <a:latin typeface="Times New Roman" panose="02020603050405020304" pitchFamily="18" charset="0"/>
                <a:cs typeface="Times New Roman" panose="02020603050405020304" pitchFamily="18" charset="0"/>
              </a:rPr>
              <a:t>. </a:t>
            </a:r>
            <a:r>
              <a:rPr lang="ru-RU" sz="1700" dirty="0">
                <a:solidFill>
                  <a:schemeClr val="tx1"/>
                </a:solidFill>
                <a:latin typeface="Times New Roman" panose="02020603050405020304" pitchFamily="18" charset="0"/>
                <a:cs typeface="Times New Roman" panose="02020603050405020304" pitchFamily="18" charset="0"/>
              </a:rPr>
              <a:t>Данный закон устанавливает общие требования к обеспечению доступности и качества образования, регулирует взаимоотношения участников образовательного процесса и закрепляет правовые основы функционирования образовательных организаций.</a:t>
            </a:r>
          </a:p>
          <a:p>
            <a:pPr lvl="0" algn="just">
              <a:lnSpc>
                <a:spcPct val="120000"/>
              </a:lnSpc>
              <a:spcBef>
                <a:spcPts val="0"/>
              </a:spcBef>
            </a:pPr>
            <a:r>
              <a:rPr lang="ru-RU" dirty="0" smtClean="0">
                <a:solidFill>
                  <a:schemeClr val="tx1"/>
                </a:solidFill>
                <a:latin typeface="Times New Roman" panose="02020603050405020304" pitchFamily="18" charset="0"/>
                <a:cs typeface="Times New Roman" panose="02020603050405020304" pitchFamily="18" charset="0"/>
              </a:rPr>
              <a:t>Федеральный </a:t>
            </a:r>
            <a:r>
              <a:rPr lang="ru-RU" dirty="0">
                <a:solidFill>
                  <a:schemeClr val="tx1"/>
                </a:solidFill>
                <a:latin typeface="Times New Roman" panose="02020603050405020304" pitchFamily="18" charset="0"/>
                <a:cs typeface="Times New Roman" panose="02020603050405020304" pitchFamily="18" charset="0"/>
              </a:rPr>
              <a:t>закон от 27.07.2006 № 152-ФЗ «О персональных данных»;</a:t>
            </a:r>
          </a:p>
          <a:p>
            <a:pPr lvl="0" algn="just">
              <a:lnSpc>
                <a:spcPct val="120000"/>
              </a:lnSpc>
              <a:spcBef>
                <a:spcPts val="0"/>
              </a:spcBef>
            </a:pPr>
            <a:r>
              <a:rPr lang="ru-RU" dirty="0">
                <a:solidFill>
                  <a:schemeClr val="tx1"/>
                </a:solidFill>
                <a:latin typeface="Times New Roman" panose="02020603050405020304" pitchFamily="18" charset="0"/>
                <a:cs typeface="Times New Roman" panose="02020603050405020304" pitchFamily="18" charset="0"/>
              </a:rPr>
              <a:t>Федеральный закон от 27.07.2006 № 149-ФЗ «Об информации, инфор­мационных технологиях и о защите информации</a:t>
            </a:r>
            <a:r>
              <a:rPr lang="ru-RU" dirty="0" smtClean="0">
                <a:solidFill>
                  <a:schemeClr val="tx1"/>
                </a:solidFill>
                <a:latin typeface="Times New Roman" panose="02020603050405020304" pitchFamily="18" charset="0"/>
                <a:cs typeface="Times New Roman" panose="02020603050405020304" pitchFamily="18" charset="0"/>
              </a:rPr>
              <a:t>»;</a:t>
            </a:r>
          </a:p>
          <a:p>
            <a:pPr algn="just" fontAlgn="base">
              <a:lnSpc>
                <a:spcPct val="12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Уголовный кодекс Российской </a:t>
            </a:r>
            <a:r>
              <a:rPr lang="ru-RU" sz="2000" dirty="0" smtClean="0">
                <a:solidFill>
                  <a:schemeClr val="tx1"/>
                </a:solidFill>
                <a:latin typeface="Times New Roman" panose="02020603050405020304" pitchFamily="18" charset="0"/>
                <a:cs typeface="Times New Roman" panose="02020603050405020304" pitchFamily="18" charset="0"/>
              </a:rPr>
              <a:t>Федерации;</a:t>
            </a:r>
            <a:endParaRPr lang="ru-RU" sz="2000" dirty="0">
              <a:solidFill>
                <a:schemeClr val="tx1"/>
              </a:solidFill>
              <a:latin typeface="Times New Roman" panose="02020603050405020304" pitchFamily="18" charset="0"/>
              <a:cs typeface="Times New Roman" panose="02020603050405020304" pitchFamily="18" charset="0"/>
            </a:endParaRPr>
          </a:p>
          <a:p>
            <a:pPr algn="just" fontAlgn="base">
              <a:lnSpc>
                <a:spcPct val="12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Кодекс Российской Федерации об административных </a:t>
            </a:r>
            <a:r>
              <a:rPr lang="ru-RU" sz="2000" dirty="0" smtClean="0">
                <a:solidFill>
                  <a:schemeClr val="tx1"/>
                </a:solidFill>
                <a:latin typeface="Times New Roman" panose="02020603050405020304" pitchFamily="18" charset="0"/>
                <a:cs typeface="Times New Roman" panose="02020603050405020304" pitchFamily="18" charset="0"/>
              </a:rPr>
              <a:t>правонарушениях;</a:t>
            </a:r>
            <a:endParaRPr lang="ru-RU" sz="2000" dirty="0">
              <a:solidFill>
                <a:schemeClr val="tx1"/>
              </a:solidFill>
              <a:latin typeface="Times New Roman" panose="02020603050405020304" pitchFamily="18" charset="0"/>
              <a:cs typeface="Times New Roman" panose="02020603050405020304" pitchFamily="18" charset="0"/>
            </a:endParaRPr>
          </a:p>
          <a:p>
            <a:pPr algn="just" fontAlgn="base">
              <a:lnSpc>
                <a:spcPct val="120000"/>
              </a:lnSpc>
              <a:spcBef>
                <a:spcPts val="0"/>
              </a:spcBef>
            </a:pPr>
            <a:r>
              <a:rPr lang="ru-RU" sz="2000" dirty="0">
                <a:solidFill>
                  <a:schemeClr val="tx1"/>
                </a:solidFill>
                <a:latin typeface="Times New Roman" panose="02020603050405020304" pitchFamily="18" charset="0"/>
                <a:cs typeface="Times New Roman" panose="02020603050405020304" pitchFamily="18" charset="0"/>
              </a:rPr>
              <a:t>Трудовой кодекс Российской </a:t>
            </a:r>
            <a:r>
              <a:rPr lang="ru-RU" sz="2000" dirty="0" smtClean="0">
                <a:solidFill>
                  <a:schemeClr val="tx1"/>
                </a:solidFill>
                <a:latin typeface="Times New Roman" panose="02020603050405020304" pitchFamily="18" charset="0"/>
                <a:cs typeface="Times New Roman" panose="02020603050405020304" pitchFamily="18" charset="0"/>
              </a:rPr>
              <a:t>Федерации.</a:t>
            </a:r>
            <a:endParaRPr lang="ru-RU" sz="2000" dirty="0">
              <a:solidFill>
                <a:schemeClr val="tx1"/>
              </a:solidFill>
              <a:latin typeface="Times New Roman" panose="02020603050405020304" pitchFamily="18" charset="0"/>
              <a:cs typeface="Times New Roman" panose="02020603050405020304" pitchFamily="18" charset="0"/>
            </a:endParaRPr>
          </a:p>
          <a:p>
            <a:pPr lvl="0" algn="just">
              <a:lnSpc>
                <a:spcPct val="120000"/>
              </a:lnSpc>
              <a:spcBef>
                <a:spcPts val="0"/>
              </a:spcBef>
            </a:pP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15427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76200"/>
            <a:ext cx="8229600" cy="6777240"/>
          </a:xfrm>
          <a:prstGeom prst="rect">
            <a:avLst/>
          </a:prstGeom>
        </p:spPr>
        <p:txBody>
          <a:bodyPr wrap="square">
            <a:spAutoFit/>
          </a:bodyPr>
          <a:lstStyle/>
          <a:p>
            <a:pPr marL="285750" indent="-285750" algn="just">
              <a:lnSpc>
                <a:spcPct val="120000"/>
              </a:lnSpc>
              <a:buFont typeface="Wingdings" panose="05000000000000000000" pitchFamily="2" charset="2"/>
              <a:buChar char="Ø"/>
            </a:pPr>
            <a:r>
              <a:rPr lang="ru-RU" dirty="0">
                <a:latin typeface="Times New Roman" panose="02020603050405020304" pitchFamily="18" charset="0"/>
                <a:cs typeface="Times New Roman" panose="02020603050405020304" pitchFamily="18" charset="0"/>
              </a:rPr>
              <a:t>Указ Президента Российской Федерации от 16.08.2021 № 478 «О Национальном плане противодействия коррупции на 2021-2024гг»;</a:t>
            </a:r>
          </a:p>
          <a:p>
            <a:pPr marL="285750" lvl="0" indent="-285750" algn="just">
              <a:lnSpc>
                <a:spcPct val="120000"/>
              </a:lnSpc>
              <a:spcBef>
                <a:spcPts val="0"/>
              </a:spcBef>
              <a:buFont typeface="Wingdings" panose="05000000000000000000" pitchFamily="2" charset="2"/>
              <a:buChar char="Ø"/>
            </a:pPr>
            <a:r>
              <a:rPr lang="ru-RU" dirty="0" smtClean="0">
                <a:latin typeface="Times New Roman" panose="02020603050405020304" pitchFamily="18" charset="0"/>
                <a:cs typeface="Times New Roman" panose="02020603050405020304" pitchFamily="18" charset="0"/>
              </a:rPr>
              <a:t>Указ </a:t>
            </a:r>
            <a:r>
              <a:rPr lang="ru-RU" dirty="0">
                <a:latin typeface="Times New Roman" panose="02020603050405020304" pitchFamily="18" charset="0"/>
                <a:cs typeface="Times New Roman" panose="02020603050405020304" pitchFamily="18" charset="0"/>
              </a:rPr>
              <a:t>Президента Российской Федерации от 15.07.2015 № 364 «О мерах по совершенствованию организации деятельности в области противодействия коррупции»;</a:t>
            </a:r>
          </a:p>
          <a:p>
            <a:pPr marL="285750" lvl="0" indent="-285750" algn="just">
              <a:lnSpc>
                <a:spcPct val="120000"/>
              </a:lnSpc>
              <a:spcBef>
                <a:spcPts val="0"/>
              </a:spcBef>
              <a:buFont typeface="Wingdings" panose="05000000000000000000" pitchFamily="2" charset="2"/>
              <a:buChar char="Ø"/>
            </a:pPr>
            <a:r>
              <a:rPr lang="ru-RU" dirty="0">
                <a:latin typeface="Times New Roman" panose="02020603050405020304" pitchFamily="18" charset="0"/>
                <a:cs typeface="Times New Roman" panose="02020603050405020304" pitchFamily="18" charset="0"/>
              </a:rPr>
              <a:t>Указ Президента Российской Федерации от 08.03.2015 № 120 «О неко­торых вопросах противодействия коррупции»;</a:t>
            </a:r>
          </a:p>
          <a:p>
            <a:pPr marL="285750" lvl="0" indent="-285750" algn="just">
              <a:lnSpc>
                <a:spcPct val="120000"/>
              </a:lnSpc>
              <a:spcBef>
                <a:spcPts val="0"/>
              </a:spcBef>
              <a:buFont typeface="Wingdings" panose="05000000000000000000" pitchFamily="2" charset="2"/>
              <a:buChar char="Ø"/>
            </a:pPr>
            <a:r>
              <a:rPr lang="ru-RU" dirty="0">
                <a:latin typeface="Times New Roman" panose="02020603050405020304" pitchFamily="18" charset="0"/>
                <a:cs typeface="Times New Roman" panose="02020603050405020304" pitchFamily="18" charset="0"/>
              </a:rPr>
              <a:t>Указ Президента Российской Федерации от 08.07.2013 № 613 «Вопросы противодействия коррупции»;</a:t>
            </a:r>
          </a:p>
          <a:p>
            <a:pPr marL="285750" lvl="0" indent="-285750" algn="just">
              <a:lnSpc>
                <a:spcPct val="120000"/>
              </a:lnSpc>
              <a:spcBef>
                <a:spcPts val="0"/>
              </a:spcBef>
              <a:buFont typeface="Wingdings" panose="05000000000000000000" pitchFamily="2" charset="2"/>
              <a:buChar char="Ø"/>
            </a:pPr>
            <a:r>
              <a:rPr lang="ru-RU" dirty="0">
                <a:latin typeface="Times New Roman" panose="02020603050405020304" pitchFamily="18" charset="0"/>
                <a:cs typeface="Times New Roman" panose="02020603050405020304" pitchFamily="18" charset="0"/>
              </a:rPr>
              <a:t>Постановление Правительства Российской Федерации от 09.01.2014 № 10 «О порядке сообщения отдельными категориями лиц о получении подар­ка в связи с их должностным положением или исполнением ими служебных (должностных) обязанностей, сдачи и оценки подарка, реализации (выкупа) и зачисления средств, вырученных от его реализации»;</a:t>
            </a:r>
          </a:p>
          <a:p>
            <a:pPr marL="342900" indent="-342900" algn="just">
              <a:lnSpc>
                <a:spcPct val="120000"/>
              </a:lnSpc>
              <a:spcBef>
                <a:spcPts val="0"/>
              </a:spcBef>
              <a:buFont typeface="Wingdings" panose="05000000000000000000" pitchFamily="2" charset="2"/>
              <a:buChar char="Ø"/>
            </a:pPr>
            <a:r>
              <a:rPr lang="ru-RU" sz="1900" dirty="0">
                <a:latin typeface="Times New Roman" panose="02020603050405020304" pitchFamily="18" charset="0"/>
                <a:cs typeface="Times New Roman" panose="02020603050405020304" pitchFamily="18" charset="0"/>
              </a:rPr>
              <a:t>Приказ </a:t>
            </a:r>
            <a:r>
              <a:rPr lang="ru-RU" sz="1900" dirty="0" err="1">
                <a:latin typeface="Times New Roman" panose="02020603050405020304" pitchFamily="18" charset="0"/>
                <a:cs typeface="Times New Roman" panose="02020603050405020304" pitchFamily="18" charset="0"/>
              </a:rPr>
              <a:t>Минобрнауки</a:t>
            </a:r>
            <a:r>
              <a:rPr lang="ru-RU" sz="1900" dirty="0">
                <a:latin typeface="Times New Roman" panose="02020603050405020304" pitchFamily="18" charset="0"/>
                <a:cs typeface="Times New Roman" panose="02020603050405020304" pitchFamily="18" charset="0"/>
              </a:rPr>
              <a:t> России от 23 июля 2013 г. № 621 «Об утверждении примерного положения о проведении антикоррупционной экспертизы нормативных правовых актов и проектов нормативных правовых актов Министерства образования и науки Российской Федерации». </a:t>
            </a:r>
            <a:r>
              <a:rPr lang="ru-RU" sz="1700" dirty="0">
                <a:latin typeface="Times New Roman" panose="02020603050405020304" pitchFamily="18" charset="0"/>
                <a:cs typeface="Times New Roman" panose="02020603050405020304" pitchFamily="18" charset="0"/>
              </a:rPr>
              <a:t>Определяет процедуру проведения антикоррупционной экспертизы документов министерства и иных ведомств, связанных с образованием.</a:t>
            </a:r>
          </a:p>
        </p:txBody>
      </p:sp>
    </p:spTree>
    <p:extLst>
      <p:ext uri="{BB962C8B-B14F-4D97-AF65-F5344CB8AC3E}">
        <p14:creationId xmlns:p14="http://schemas.microsoft.com/office/powerpoint/2010/main" val="31517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08" y="152400"/>
            <a:ext cx="7229192" cy="914400"/>
          </a:xfrm>
        </p:spPr>
        <p:txBody>
          <a:bodyPr>
            <a:normAutofit fontScale="90000"/>
          </a:bodyPr>
          <a:lstStyle/>
          <a:p>
            <a:pPr algn="ctr"/>
            <a:r>
              <a:rPr lang="ru-RU" sz="1800" b="1" dirty="0">
                <a:solidFill>
                  <a:schemeClr val="accent2">
                    <a:lumMod val="50000"/>
                  </a:schemeClr>
                </a:solidFill>
                <a:latin typeface="Times New Roman" panose="02020603050405020304" pitchFamily="18" charset="0"/>
                <a:cs typeface="Times New Roman" panose="02020603050405020304" pitchFamily="18" charset="0"/>
              </a:rPr>
              <a:t>Правовой основой организации работы по профилактике и противодей­ствию коррупции в образовательных организациях являются следующие нор­мативные правовые акты федерального уровня :</a:t>
            </a:r>
            <a:endParaRPr lang="ru-RU" sz="1800" dirty="0">
              <a:solidFill>
                <a:schemeClr val="accent2">
                  <a:lumMod val="50000"/>
                </a:schemeClr>
              </a:solidFill>
            </a:endParaRPr>
          </a:p>
        </p:txBody>
      </p:sp>
      <p:sp>
        <p:nvSpPr>
          <p:cNvPr id="3" name="Объект 2"/>
          <p:cNvSpPr>
            <a:spLocks noGrp="1"/>
          </p:cNvSpPr>
          <p:nvPr>
            <p:ph idx="1"/>
          </p:nvPr>
        </p:nvSpPr>
        <p:spPr>
          <a:xfrm>
            <a:off x="0" y="1143000"/>
            <a:ext cx="7543800" cy="5715000"/>
          </a:xfrm>
        </p:spPr>
        <p:txBody>
          <a:bodyPr>
            <a:normAutofit lnSpcReduction="10000"/>
          </a:bodyPr>
          <a:lstStyle/>
          <a:p>
            <a:pPr lvl="0" algn="just"/>
            <a:r>
              <a:rPr lang="ru-RU" dirty="0">
                <a:solidFill>
                  <a:schemeClr val="tx1"/>
                </a:solidFill>
                <a:latin typeface="Times New Roman" panose="02020603050405020304" pitchFamily="18" charset="0"/>
                <a:cs typeface="Times New Roman" panose="02020603050405020304" pitchFamily="18" charset="0"/>
              </a:rPr>
              <a:t>Приказ </a:t>
            </a:r>
            <a:r>
              <a:rPr lang="ru-RU" dirty="0" err="1">
                <a:solidFill>
                  <a:schemeClr val="tx1"/>
                </a:solidFill>
                <a:latin typeface="Times New Roman" panose="02020603050405020304" pitchFamily="18" charset="0"/>
                <a:cs typeface="Times New Roman" panose="02020603050405020304" pitchFamily="18" charset="0"/>
              </a:rPr>
              <a:t>Рособрнадзора</a:t>
            </a:r>
            <a:r>
              <a:rPr lang="ru-RU" dirty="0">
                <a:solidFill>
                  <a:schemeClr val="tx1"/>
                </a:solidFill>
                <a:latin typeface="Times New Roman" panose="02020603050405020304" pitchFamily="18" charset="0"/>
                <a:cs typeface="Times New Roman" panose="02020603050405020304" pitchFamily="18" charset="0"/>
              </a:rPr>
              <a:t> РФ от 29.09.2014 № 1551 «Об утверждении Пе­речней должностей, замещение которых влечет за собой размещение сведений о доходах, расходах, об имуществе и обязательствах имущественного характера федеральных государственных гражданских служащих Федеральной службы по надзору в сфере образования и науки и работников организаций, созданных для выполнения задач, поставленных перед Федеральной службой по надзору в сфере образования и науки, а также сведений о доходах, расходах, об имуще­стве и обязательствах имущественного характера их супруг (супругов) и несо­вершеннолетних детей на официальном сайте Федеральной службы по надзору в сфере образования и науки»;</a:t>
            </a:r>
          </a:p>
          <a:p>
            <a:pPr lvl="0" algn="just"/>
            <a:r>
              <a:rPr lang="ru-RU" dirty="0">
                <a:solidFill>
                  <a:schemeClr val="tx1"/>
                </a:solidFill>
                <a:latin typeface="Times New Roman" panose="02020603050405020304" pitchFamily="18" charset="0"/>
                <a:cs typeface="Times New Roman" panose="02020603050405020304" pitchFamily="18" charset="0"/>
              </a:rPr>
              <a:t>Постановление Правительства Российской Федерации от 05.07.2013 № 568 «О распространении на отдельные категории граждан ограничений, за­претов и обязанностей, установленных Федеральным законом «О противодей­ствии коррупции» и другими федеральными законами в целях противодействия коррупции</a:t>
            </a:r>
            <a:r>
              <a:rPr lang="ru-RU" dirty="0" smtClean="0">
                <a:solidFill>
                  <a:schemeClr val="tx1"/>
                </a:solidFill>
                <a:latin typeface="Times New Roman" panose="02020603050405020304" pitchFamily="18" charset="0"/>
                <a:cs typeface="Times New Roman" panose="02020603050405020304" pitchFamily="18" charset="0"/>
              </a:rPr>
              <a:t>»;</a:t>
            </a:r>
          </a:p>
          <a:p>
            <a:pPr algn="just"/>
            <a:r>
              <a:rPr lang="ru-RU" dirty="0">
                <a:solidFill>
                  <a:schemeClr val="tx1"/>
                </a:solidFill>
                <a:latin typeface="Times New Roman" panose="02020603050405020304" pitchFamily="18" charset="0"/>
                <a:cs typeface="Times New Roman" panose="02020603050405020304" pitchFamily="18" charset="0"/>
              </a:rPr>
              <a:t>Письмо Министерства труда и социальной защиты РФ от 30 сентября 2020 г. № 18-2/10/П-9716 Об оценке коррупционных рисков для целей минимизации уровня коррупции подразделениями органов (организаций) по профилактике коррупционных и иных правонарушений</a:t>
            </a:r>
          </a:p>
          <a:p>
            <a:pPr lvl="0" algn="just"/>
            <a:endParaRPr lang="ru-RU" dirty="0" smtClean="0">
              <a:solidFill>
                <a:schemeClr val="tx1"/>
              </a:solidFill>
              <a:latin typeface="Times New Roman" panose="02020603050405020304" pitchFamily="18" charset="0"/>
              <a:cs typeface="Times New Roman" panose="02020603050405020304" pitchFamily="18" charset="0"/>
            </a:endParaRPr>
          </a:p>
          <a:p>
            <a:pPr lvl="0" algn="just"/>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252353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203034"/>
            <a:ext cx="9144000"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kumimoji="0" lang="ru-RU" altLang="ru-RU" sz="2000" b="1" i="0" u="none" strike="noStrike" cap="none" normalizeH="0" baseline="0" dirty="0" smtClean="0">
                <a:ln>
                  <a:noFill/>
                </a:ln>
                <a:solidFill>
                  <a:schemeClr val="accent2">
                    <a:lumMod val="75000"/>
                  </a:schemeClr>
                </a:solidFill>
                <a:effectLst/>
                <a:latin typeface="Times New Roman" panose="02020603050405020304" pitchFamily="18" charset="0"/>
                <a:cs typeface="Times New Roman" panose="02020603050405020304" pitchFamily="18" charset="0"/>
              </a:rPr>
              <a:t>Среди основных нормативных документов </a:t>
            </a:r>
            <a:r>
              <a:rPr lang="ru-RU" altLang="ru-RU" sz="2000" b="1" dirty="0" smtClean="0">
                <a:solidFill>
                  <a:schemeClr val="accent2">
                    <a:lumMod val="75000"/>
                  </a:schemeClr>
                </a:solidFill>
                <a:latin typeface="Times New Roman" panose="02020603050405020304" pitchFamily="18" charset="0"/>
                <a:cs typeface="Times New Roman" panose="02020603050405020304" pitchFamily="18" charset="0"/>
              </a:rPr>
              <a:t>РД регулирующие </a:t>
            </a:r>
          </a:p>
          <a:p>
            <a:pPr lvl="0" eaLnBrk="0" fontAlgn="base" hangingPunct="0">
              <a:spcBef>
                <a:spcPct val="0"/>
              </a:spcBef>
              <a:spcAft>
                <a:spcPct val="0"/>
              </a:spcAft>
            </a:pPr>
            <a:r>
              <a:rPr lang="ru-RU" altLang="ru-RU" sz="2000" b="1" dirty="0" smtClean="0">
                <a:solidFill>
                  <a:schemeClr val="accent2">
                    <a:lumMod val="75000"/>
                  </a:schemeClr>
                </a:solidFill>
                <a:latin typeface="Times New Roman" panose="02020603050405020304" pitchFamily="18" charset="0"/>
                <a:cs typeface="Times New Roman" panose="02020603050405020304" pitchFamily="18" charset="0"/>
              </a:rPr>
              <a:t>вопросы </a:t>
            </a:r>
            <a:r>
              <a:rPr lang="ru-RU" altLang="ru-RU" sz="2000" b="1" dirty="0">
                <a:solidFill>
                  <a:schemeClr val="accent2">
                    <a:lumMod val="75000"/>
                  </a:schemeClr>
                </a:solidFill>
                <a:latin typeface="Times New Roman" panose="02020603050405020304" pitchFamily="18" charset="0"/>
                <a:cs typeface="Times New Roman" panose="02020603050405020304" pitchFamily="18" charset="0"/>
              </a:rPr>
              <a:t>профилактики и противодействия коррупции</a:t>
            </a:r>
            <a:r>
              <a:rPr lang="ru-RU" altLang="ru-RU" sz="2000" b="1" dirty="0" smtClean="0">
                <a:solidFill>
                  <a:schemeClr val="accent2">
                    <a:lumMod val="75000"/>
                  </a:schemeClr>
                </a:solidFill>
                <a:latin typeface="Times New Roman" panose="02020603050405020304" pitchFamily="18" charset="0"/>
                <a:cs typeface="Times New Roman" panose="02020603050405020304" pitchFamily="18" charset="0"/>
              </a:rPr>
              <a:t> </a:t>
            </a:r>
            <a:r>
              <a:rPr kumimoji="0" lang="ru-RU" altLang="ru-RU" sz="2000" b="1" i="0" u="none" strike="noStrike" cap="none" normalizeH="0" baseline="0" dirty="0" smtClean="0">
                <a:ln>
                  <a:noFill/>
                </a:ln>
                <a:solidFill>
                  <a:schemeClr val="accent2">
                    <a:lumMod val="75000"/>
                  </a:schemeClr>
                </a:solidFill>
                <a:effectLst/>
                <a:latin typeface="Times New Roman" panose="02020603050405020304" pitchFamily="18" charset="0"/>
                <a:cs typeface="Times New Roman" panose="02020603050405020304" pitchFamily="18" charset="0"/>
              </a:rPr>
              <a:t>можно </a:t>
            </a:r>
          </a:p>
          <a:p>
            <a:pPr lvl="0" eaLnBrk="0" fontAlgn="base" hangingPunct="0">
              <a:spcBef>
                <a:spcPct val="0"/>
              </a:spcBef>
              <a:spcAft>
                <a:spcPct val="0"/>
              </a:spcAft>
            </a:pPr>
            <a:r>
              <a:rPr kumimoji="0" lang="ru-RU" altLang="ru-RU" sz="2000" b="1" i="0" u="none" strike="noStrike" cap="none" normalizeH="0" baseline="0" dirty="0" smtClean="0">
                <a:ln>
                  <a:noFill/>
                </a:ln>
                <a:solidFill>
                  <a:schemeClr val="accent2">
                    <a:lumMod val="75000"/>
                  </a:schemeClr>
                </a:solidFill>
                <a:effectLst/>
                <a:latin typeface="Times New Roman" panose="02020603050405020304" pitchFamily="18" charset="0"/>
                <a:cs typeface="Times New Roman" panose="02020603050405020304" pitchFamily="18" charset="0"/>
              </a:rPr>
              <a:t>выделить следующие:</a:t>
            </a:r>
          </a:p>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kumimoji="0" lang="ru-RU" altLang="ru-RU" b="1" i="0" u="none" strike="noStrike" cap="none" normalizeH="0" baseline="0" dirty="0" smtClean="0">
                <a:ln>
                  <a:noFill/>
                </a:ln>
                <a:effectLst/>
                <a:latin typeface="Times New Roman" panose="02020603050405020304" pitchFamily="18" charset="0"/>
                <a:cs typeface="Times New Roman" panose="02020603050405020304" pitchFamily="18" charset="0"/>
              </a:rPr>
              <a:t>Закон РД от 29 июня 2010 г. № 36 «О противодействии коррупции»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effectLst/>
                <a:latin typeface="Times New Roman" panose="02020603050405020304" pitchFamily="18" charset="0"/>
                <a:cs typeface="Times New Roman" panose="02020603050405020304" pitchFamily="18" charset="0"/>
              </a:rPr>
              <a:t>2. Республиканские целевые программы</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rPr>
              <a:t>Республиканская программа «</a:t>
            </a:r>
            <a:r>
              <a:rPr kumimoji="0" lang="ru-RU" altLang="ru-RU" b="0" i="0" u="sng" strike="noStrike" cap="none" normalizeH="0" baseline="0" dirty="0" smtClean="0">
                <a:ln>
                  <a:noFill/>
                </a:ln>
                <a:effectLst/>
                <a:latin typeface="Times New Roman" panose="02020603050405020304" pitchFamily="18" charset="0"/>
                <a:cs typeface="Times New Roman" panose="02020603050405020304" pitchFamily="18" charset="0"/>
              </a:rPr>
              <a:t>Развитие системы воспитания и социализации детей и молодежи</a:t>
            </a:r>
            <a:r>
              <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rPr>
              <a:t>», утверждаемая Правительством РД ежегодно, направлена на развитие патриотизма, формирование гражданской активности и уважение к закону среди подрастающего поколения.</a:t>
            </a:r>
          </a:p>
          <a:p>
            <a:pPr marL="285750" lvl="0" indent="-285750" eaLnBrk="0" fontAlgn="base" hangingPunct="0">
              <a:spcBef>
                <a:spcPct val="0"/>
              </a:spcBef>
              <a:spcAft>
                <a:spcPct val="0"/>
              </a:spcAft>
              <a:buFont typeface="Wingdings" panose="05000000000000000000" pitchFamily="2" charset="2"/>
              <a:buChar char="q"/>
            </a:pPr>
            <a:r>
              <a:rPr lang="ru-RU" dirty="0" smtClean="0">
                <a:latin typeface="Times New Roman" panose="02020603050405020304" pitchFamily="18" charset="0"/>
                <a:cs typeface="Times New Roman" panose="02020603050405020304" pitchFamily="18" charset="0"/>
              </a:rPr>
              <a:t>Государственная программа </a:t>
            </a:r>
            <a:r>
              <a:rPr lang="ru-RU" dirty="0">
                <a:latin typeface="Times New Roman" panose="02020603050405020304" pitchFamily="18" charset="0"/>
                <a:cs typeface="Times New Roman" panose="02020603050405020304" pitchFamily="18" charset="0"/>
              </a:rPr>
              <a:t>Республики Дагестан «</a:t>
            </a:r>
            <a:r>
              <a:rPr lang="ru-RU" u="sng" dirty="0">
                <a:latin typeface="Times New Roman" panose="02020603050405020304" pitchFamily="18" charset="0"/>
                <a:cs typeface="Times New Roman" panose="02020603050405020304" pitchFamily="18" charset="0"/>
              </a:rPr>
              <a:t>О противодействии коррупции в Республике Дагестан</a:t>
            </a:r>
            <a:r>
              <a:rPr lang="ru-RU" dirty="0" smtClean="0">
                <a:latin typeface="Times New Roman" panose="02020603050405020304" pitchFamily="18" charset="0"/>
                <a:cs typeface="Times New Roman" panose="02020603050405020304" pitchFamily="18" charset="0"/>
              </a:rPr>
              <a:t>» (</a:t>
            </a:r>
            <a:r>
              <a:rPr lang="ru-RU" u="sng" dirty="0">
                <a:latin typeface="Times New Roman" panose="02020603050405020304" pitchFamily="18" charset="0"/>
                <a:cs typeface="Times New Roman" panose="02020603050405020304" pitchFamily="18" charset="0"/>
              </a:rPr>
              <a:t>Постановление </a:t>
            </a:r>
            <a:r>
              <a:rPr lang="ru-RU" altLang="ru-RU" dirty="0">
                <a:latin typeface="Times New Roman" panose="02020603050405020304" pitchFamily="18" charset="0"/>
                <a:cs typeface="Times New Roman" panose="02020603050405020304" pitchFamily="18" charset="0"/>
              </a:rPr>
              <a:t>Правительства РД </a:t>
            </a:r>
            <a:r>
              <a:rPr lang="ru-RU" u="sng" dirty="0">
                <a:latin typeface="Times New Roman" panose="02020603050405020304" pitchFamily="18" charset="0"/>
                <a:cs typeface="Times New Roman" panose="02020603050405020304" pitchFamily="18" charset="0"/>
              </a:rPr>
              <a:t>№ 206 от 29 декабря 2018 г.</a:t>
            </a:r>
            <a:r>
              <a:rPr lang="ru-RU" dirty="0" smtClean="0">
                <a:latin typeface="Times New Roman" panose="02020603050405020304" pitchFamily="18" charset="0"/>
                <a:cs typeface="Times New Roman" panose="02020603050405020304" pitchFamily="18" charset="0"/>
              </a:rPr>
              <a:t>)</a:t>
            </a:r>
            <a:endPar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effectLst/>
                <a:latin typeface="Times New Roman" panose="02020603050405020304" pitchFamily="18" charset="0"/>
                <a:cs typeface="Times New Roman" panose="02020603050405020304" pitchFamily="18" charset="0"/>
              </a:rPr>
              <a:t>3. Постановления Правительства Республики Дагестан</a:t>
            </a: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ru-RU" altLang="ru-RU" u="sng" dirty="0">
                <a:latin typeface="Times New Roman" panose="02020603050405020304" pitchFamily="18" charset="0"/>
                <a:cs typeface="Times New Roman" panose="02020603050405020304" pitchFamily="18" charset="0"/>
              </a:rPr>
              <a:t>П</a:t>
            </a:r>
            <a:r>
              <a:rPr kumimoji="0" lang="ru-RU" altLang="ru-RU" b="0" i="0" u="sng" strike="noStrike" cap="none" normalizeH="0" baseline="0" dirty="0" smtClean="0">
                <a:ln>
                  <a:noFill/>
                </a:ln>
                <a:effectLst/>
                <a:latin typeface="Times New Roman" panose="02020603050405020304" pitchFamily="18" charset="0"/>
                <a:cs typeface="Times New Roman" panose="02020603050405020304" pitchFamily="18" charset="0"/>
              </a:rPr>
              <a:t>остановление</a:t>
            </a:r>
            <a:r>
              <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rPr>
              <a:t> Правительства РД </a:t>
            </a:r>
            <a:r>
              <a:rPr kumimoji="0" lang="ru-RU" altLang="ru-RU" b="0" i="0" u="sng" strike="noStrike" cap="none" normalizeH="0" baseline="0" dirty="0" smtClean="0">
                <a:ln>
                  <a:noFill/>
                </a:ln>
                <a:effectLst/>
                <a:latin typeface="Times New Roman" panose="02020603050405020304" pitchFamily="18" charset="0"/>
                <a:cs typeface="Times New Roman" panose="02020603050405020304" pitchFamily="18" charset="0"/>
              </a:rPr>
              <a:t>от 23 ноября 2012 г. № 484</a:t>
            </a:r>
            <a:r>
              <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rPr>
              <a:t> «О мерах по совершенствованию взаимодействия органов исполнительной власти Республики Дагестан и органов местного самоуправления по противодействию коррупции».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effectLst/>
                <a:latin typeface="Times New Roman" panose="02020603050405020304" pitchFamily="18" charset="0"/>
                <a:cs typeface="Times New Roman" panose="02020603050405020304" pitchFamily="18" charset="0"/>
              </a:rPr>
              <a:t>4. Методические рекомендации и инструкции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err="1" smtClean="0">
                <a:ln>
                  <a:noFill/>
                </a:ln>
                <a:effectLst/>
                <a:latin typeface="Times New Roman" panose="02020603050405020304" pitchFamily="18" charset="0"/>
                <a:cs typeface="Times New Roman" panose="02020603050405020304" pitchFamily="18" charset="0"/>
              </a:rPr>
              <a:t>Минобрнауки</a:t>
            </a:r>
            <a:r>
              <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rPr>
              <a:t> Республики Дагестан может выпускать методические рекомендации для руководителей образовательных учреждений по проведению антикоррупционной работы. </a:t>
            </a:r>
            <a:endParaRPr kumimoji="0" lang="ru-RU" altLang="ru-RU" b="1"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effectLst/>
                <a:latin typeface="Times New Roman" panose="02020603050405020304" pitchFamily="18" charset="0"/>
                <a:cs typeface="Times New Roman" panose="02020603050405020304" pitchFamily="18" charset="0"/>
              </a:rPr>
              <a:t>5.Деятельность местных органов власти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effectLst/>
                <a:latin typeface="Times New Roman" panose="02020603050405020304" pitchFamily="18" charset="0"/>
                <a:cs typeface="Times New Roman" panose="02020603050405020304" pitchFamily="18" charset="0"/>
              </a:rPr>
              <a:t>Муниципалитеты и районные администрации осуществляют свою политику в области противодействия коррупции через разработку собственных нормативных актов, инструкций и рекомендаций. </a:t>
            </a:r>
          </a:p>
        </p:txBody>
      </p:sp>
    </p:spTree>
    <p:extLst>
      <p:ext uri="{BB962C8B-B14F-4D97-AF65-F5344CB8AC3E}">
        <p14:creationId xmlns:p14="http://schemas.microsoft.com/office/powerpoint/2010/main" val="1179596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76200" y="1742"/>
            <a:ext cx="8001000" cy="4816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chemeClr val="accent2">
                    <a:lumMod val="75000"/>
                  </a:schemeClr>
                </a:solidFill>
                <a:effectLst/>
                <a:latin typeface="inherit"/>
              </a:rPr>
              <a:t>Кроме федеральных и региональных законов, каждая образовательная организация обязана разработать собственную систему внутреннего контроля и принятия мер, направленных на снижение риска коррупции.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chemeClr val="tx1"/>
                </a:solidFill>
                <a:effectLst/>
                <a:latin typeface="inherit"/>
              </a:rPr>
              <a:t>Примером внутренней документации являются:</a:t>
            </a:r>
          </a:p>
          <a:p>
            <a:pPr marL="342900" marR="0" lvl="0" indent="-342900" algn="l" defTabSz="914400" rtl="0" eaLnBrk="0" fontAlgn="base" latinLnBrk="0" hangingPunct="0">
              <a:lnSpc>
                <a:spcPct val="100000"/>
              </a:lnSpc>
              <a:spcBef>
                <a:spcPts val="600"/>
              </a:spcBef>
              <a:spcAft>
                <a:spcPct val="0"/>
              </a:spcAft>
              <a:buClrTx/>
              <a:buSzTx/>
              <a:buFont typeface="Wingdings" panose="05000000000000000000" pitchFamily="2" charset="2"/>
              <a:buChar char="q"/>
              <a:tabLst/>
            </a:pPr>
            <a:r>
              <a:rPr kumimoji="0" lang="ru-RU" altLang="ru-RU" sz="2000" b="0" i="0" u="none" strike="noStrike" cap="none" normalizeH="0" baseline="0" dirty="0" smtClean="0">
                <a:ln>
                  <a:noFill/>
                </a:ln>
                <a:solidFill>
                  <a:schemeClr val="tx1"/>
                </a:solidFill>
                <a:effectLst/>
                <a:latin typeface="inherit"/>
              </a:rPr>
              <a:t>Устав образовательной организации, содержащий раздел о соблюдении антикоррупционных стандартов.</a:t>
            </a:r>
          </a:p>
          <a:p>
            <a:pPr marL="342900" marR="0" lvl="0" indent="-342900" algn="l" defTabSz="914400" rtl="0" eaLnBrk="0" fontAlgn="base" latinLnBrk="0" hangingPunct="0">
              <a:lnSpc>
                <a:spcPct val="100000"/>
              </a:lnSpc>
              <a:spcBef>
                <a:spcPts val="600"/>
              </a:spcBef>
              <a:spcAft>
                <a:spcPct val="0"/>
              </a:spcAft>
              <a:buClrTx/>
              <a:buSzTx/>
              <a:buFont typeface="Wingdings" panose="05000000000000000000" pitchFamily="2" charset="2"/>
              <a:buChar char="q"/>
              <a:tabLst/>
            </a:pPr>
            <a:r>
              <a:rPr kumimoji="0" lang="ru-RU" altLang="ru-RU" sz="2000" b="0" i="0" u="none" strike="noStrike" cap="none" normalizeH="0" baseline="0" dirty="0" smtClean="0">
                <a:ln>
                  <a:noFill/>
                </a:ln>
                <a:solidFill>
                  <a:schemeClr val="tx1"/>
                </a:solidFill>
                <a:effectLst/>
                <a:latin typeface="inherit"/>
              </a:rPr>
              <a:t>Коллективный договор, регламентирующий отношения между работодателями и работниками и устанавливающий нормы трудового поведения, исключающие возможность участия работников в коррупционных действиях.</a:t>
            </a:r>
          </a:p>
          <a:p>
            <a:pPr marL="342900" marR="0" lvl="0" indent="-342900" algn="l" defTabSz="914400" rtl="0" eaLnBrk="0" fontAlgn="base" latinLnBrk="0" hangingPunct="0">
              <a:lnSpc>
                <a:spcPct val="100000"/>
              </a:lnSpc>
              <a:spcBef>
                <a:spcPts val="600"/>
              </a:spcBef>
              <a:spcAft>
                <a:spcPct val="0"/>
              </a:spcAft>
              <a:buClrTx/>
              <a:buSzTx/>
              <a:buFont typeface="Wingdings" panose="05000000000000000000" pitchFamily="2" charset="2"/>
              <a:buChar char="q"/>
              <a:tabLst/>
            </a:pPr>
            <a:r>
              <a:rPr kumimoji="0" lang="ru-RU" altLang="ru-RU" sz="2000" b="0" i="0" u="none" strike="noStrike" cap="none" normalizeH="0" baseline="0" dirty="0" smtClean="0">
                <a:ln>
                  <a:noFill/>
                </a:ln>
                <a:solidFill>
                  <a:schemeClr val="tx1"/>
                </a:solidFill>
                <a:effectLst/>
                <a:latin typeface="inherit"/>
              </a:rPr>
              <a:t>Инструкции и регламенты, определяющие порядок рассмотрения обращений граждан и работодателей по поводу подозрений в коррупции.</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90896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52400" y="57837"/>
            <a:ext cx="8991600" cy="6401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eaLnBrk="0" fontAlgn="base" hangingPunct="0">
              <a:spcBef>
                <a:spcPct val="0"/>
              </a:spcBef>
              <a:spcAft>
                <a:spcPct val="0"/>
              </a:spcAft>
            </a:pPr>
            <a:r>
              <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ОСНОВНЫЕ </a:t>
            </a:r>
            <a:r>
              <a:rPr lang="ru-RU" b="1" dirty="0" smtClean="0">
                <a:latin typeface="Times New Roman" panose="02020603050405020304" pitchFamily="18" charset="0"/>
                <a:cs typeface="Times New Roman" panose="02020603050405020304" pitchFamily="18" charset="0"/>
              </a:rPr>
              <a:t>МЕРЫ ПО ПРЕДОТВРАЩЕНИЮ КОРРУПЦИИ В ОБРАЗОВАТЕЛЬНЫХ ОРГАНИЗАЦИЯХ:</a:t>
            </a:r>
            <a:endPar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Для преодоления проблемы коррупции </a:t>
            </a:r>
            <a:r>
              <a:rPr lang="ru-RU" altLang="ru-RU" sz="2000" b="1" dirty="0" smtClean="0">
                <a:latin typeface="Times New Roman" panose="02020603050405020304" pitchFamily="18" charset="0"/>
                <a:cs typeface="Times New Roman" panose="02020603050405020304" pitchFamily="18" charset="0"/>
              </a:rPr>
              <a:t>при распределении </a:t>
            </a:r>
            <a:r>
              <a:rPr lang="ru-RU" altLang="ru-RU" sz="2000" b="1" dirty="0">
                <a:latin typeface="Times New Roman" panose="02020603050405020304" pitchFamily="18" charset="0"/>
                <a:cs typeface="Times New Roman" panose="02020603050405020304" pitchFamily="18" charset="0"/>
              </a:rPr>
              <a:t>мест в детских садах и школах</a:t>
            </a: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необходимы примерные комплексные меры: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Укрепление электронного документооборота и онлайн-сервисов для прозрачного отслеживания очередности.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Ужесточение санкций для чиновников, уличённых в коррупции.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Совершенствование системы распределения мест, основанной на объективных критериях.</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Участие общественности и родительских комитетов в контроле за выполнением обязательств государством.</a:t>
            </a:r>
          </a:p>
          <a:p>
            <a:pPr lvl="0" eaLnBrk="0" fontAlgn="base" hangingPunct="0">
              <a:spcBef>
                <a:spcPct val="0"/>
              </a:spcBef>
              <a:spcAft>
                <a:spcPct val="0"/>
              </a:spcAft>
            </a:pPr>
            <a:r>
              <a:rPr lang="ru-RU" altLang="ru-RU" sz="2000" b="1" dirty="0">
                <a:latin typeface="Times New Roman" panose="02020603050405020304" pitchFamily="18" charset="0"/>
                <a:cs typeface="Times New Roman" panose="02020603050405020304" pitchFamily="18" charset="0"/>
              </a:rPr>
              <a:t>Для снижения уровня коррупции при сборе дополнительных взносов и добровольных пожертвований предлагается ряд мер:</a:t>
            </a:r>
          </a:p>
          <a:p>
            <a:pPr lvl="0" eaLnBrk="0" fontAlgn="base" hangingPunct="0">
              <a:spcBef>
                <a:spcPct val="0"/>
              </a:spcBef>
              <a:spcAft>
                <a:spcPct val="0"/>
              </a:spcAft>
              <a:buFontTx/>
              <a:buChar char="•"/>
            </a:pPr>
            <a:r>
              <a:rPr lang="ru-RU" altLang="ru-RU" sz="2000" dirty="0">
                <a:latin typeface="Times New Roman" panose="02020603050405020304" pitchFamily="18" charset="0"/>
                <a:cs typeface="Times New Roman" panose="02020603050405020304" pitchFamily="18" charset="0"/>
              </a:rPr>
              <a:t>введение обязательной публичной отчетности по средствам фонда школы или родительского комитета;</a:t>
            </a:r>
          </a:p>
          <a:p>
            <a:pPr lvl="0" eaLnBrk="0" fontAlgn="base" hangingPunct="0">
              <a:spcBef>
                <a:spcPct val="0"/>
              </a:spcBef>
              <a:spcAft>
                <a:spcPct val="0"/>
              </a:spcAft>
              <a:buFontTx/>
              <a:buChar char="•"/>
            </a:pPr>
            <a:r>
              <a:rPr lang="ru-RU" altLang="ru-RU" sz="2000" dirty="0">
                <a:latin typeface="Times New Roman" panose="02020603050405020304" pitchFamily="18" charset="0"/>
                <a:cs typeface="Times New Roman" panose="02020603050405020304" pitchFamily="18" charset="0"/>
              </a:rPr>
              <a:t>разработка четких правил о допустимом размере взносов и механизмах расходования средств;</a:t>
            </a:r>
          </a:p>
          <a:p>
            <a:pPr lvl="0" eaLnBrk="0" fontAlgn="base" hangingPunct="0">
              <a:spcBef>
                <a:spcPct val="0"/>
              </a:spcBef>
              <a:spcAft>
                <a:spcPct val="0"/>
              </a:spcAft>
              <a:buFontTx/>
              <a:buChar char="•"/>
            </a:pPr>
            <a:r>
              <a:rPr lang="ru-RU" altLang="ru-RU" sz="2000" dirty="0">
                <a:latin typeface="Times New Roman" panose="02020603050405020304" pitchFamily="18" charset="0"/>
                <a:cs typeface="Times New Roman" panose="02020603050405020304" pitchFamily="18" charset="0"/>
              </a:rPr>
              <a:t>исключение произвольного изменения размера пожертвований без согласия родителей;</a:t>
            </a:r>
          </a:p>
          <a:p>
            <a:pPr lvl="0" eaLnBrk="0" fontAlgn="base" hangingPunct="0">
              <a:spcBef>
                <a:spcPct val="0"/>
              </a:spcBef>
              <a:spcAft>
                <a:spcPct val="0"/>
              </a:spcAft>
              <a:buFontTx/>
              <a:buChar char="•"/>
            </a:pPr>
            <a:r>
              <a:rPr lang="ru-RU" altLang="ru-RU" sz="2000" dirty="0">
                <a:latin typeface="Times New Roman" panose="02020603050405020304" pitchFamily="18" charset="0"/>
                <a:cs typeface="Times New Roman" panose="02020603050405020304" pitchFamily="18" charset="0"/>
              </a:rPr>
              <a:t>осуществление регулярных аудиторских проверок целевого использования средств</a:t>
            </a:r>
            <a:r>
              <a:rPr lang="ru-RU" altLang="ru-RU" sz="2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56459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4142" y="76200"/>
            <a:ext cx="9119857" cy="6863417"/>
          </a:xfrm>
          <a:prstGeom prst="rect">
            <a:avLst/>
          </a:prstGeom>
        </p:spPr>
        <p:txBody>
          <a:bodyPr wrap="square">
            <a:spAutoFit/>
          </a:bodyPr>
          <a:lstStyle/>
          <a:p>
            <a:pPr eaLnBrk="0" fontAlgn="base" hangingPunct="0">
              <a:spcBef>
                <a:spcPct val="0"/>
              </a:spcBef>
              <a:spcAft>
                <a:spcPct val="0"/>
              </a:spcAft>
            </a:pPr>
            <a:r>
              <a:rPr lang="ru-RU" altLang="ru-RU" sz="2200" b="1" dirty="0">
                <a:latin typeface="Times New Roman" panose="02020603050405020304" pitchFamily="18" charset="0"/>
                <a:cs typeface="Times New Roman" panose="02020603050405020304" pitchFamily="18" charset="0"/>
              </a:rPr>
              <a:t>Методы борьбы с коррупцией </a:t>
            </a:r>
            <a:r>
              <a:rPr lang="ru-RU" sz="2200" b="1" dirty="0">
                <a:latin typeface="Times New Roman" panose="02020603050405020304" pitchFamily="18" charset="0"/>
                <a:cs typeface="Times New Roman" panose="02020603050405020304" pitchFamily="18" charset="0"/>
              </a:rPr>
              <a:t>при приобретении учебных материалов и школьных принадлежностей могут быть основаны на:</a:t>
            </a:r>
            <a:endParaRPr lang="ru-RU" altLang="ru-RU" sz="2200" b="1" dirty="0">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Запрете на принудительную покупку учебных материалов и принадлежностей от конкретных производителей.</a:t>
            </a:r>
          </a:p>
          <a:p>
            <a:pPr lvl="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Открытом и прозрачном конкурсном отборе поставщиков.</a:t>
            </a:r>
          </a:p>
          <a:p>
            <a:pPr lvl="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Мониторинге качества приобретаемых товаров и проверка соответствия заявленных характеристик.</a:t>
            </a:r>
          </a:p>
          <a:p>
            <a:pPr lvl="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Упрощении процедуры возврата товаров ненадлежащего качества.</a:t>
            </a:r>
          </a:p>
          <a:p>
            <a:pPr lvl="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Регулярном аудите финансовой деятельности образовательных учреждений.</a:t>
            </a:r>
          </a:p>
          <a:p>
            <a:pPr lvl="0" eaLnBrk="0" fontAlgn="base" hangingPunct="0">
              <a:spcBef>
                <a:spcPct val="0"/>
              </a:spcBef>
              <a:spcAft>
                <a:spcPct val="0"/>
              </a:spcAft>
            </a:pPr>
            <a:r>
              <a:rPr lang="ru-RU" altLang="ru-RU" sz="2200" b="1" dirty="0">
                <a:latin typeface="Times New Roman" panose="02020603050405020304" pitchFamily="18" charset="0"/>
                <a:cs typeface="Times New Roman" panose="02020603050405020304" pitchFamily="18" charset="0"/>
              </a:rPr>
              <a:t>Меры по предотвращению коррупции </a:t>
            </a:r>
            <a:r>
              <a:rPr lang="ru-RU" sz="2200" b="1" dirty="0">
                <a:latin typeface="Times New Roman" panose="02020603050405020304" pitchFamily="18" charset="0"/>
                <a:cs typeface="Times New Roman" panose="02020603050405020304" pitchFamily="18" charset="0"/>
              </a:rPr>
              <a:t>в сфере оценки успеваемости и академической честности:</a:t>
            </a:r>
            <a:endParaRPr lang="ru-RU" altLang="ru-RU" sz="2200" b="1" dirty="0">
              <a:latin typeface="Times New Roman" panose="02020603050405020304" pitchFamily="18" charset="0"/>
              <a:cs typeface="Times New Roman" panose="02020603050405020304" pitchFamily="18" charset="0"/>
            </a:endParaRPr>
          </a:p>
          <a:p>
            <a:pPr indent="-28575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Создание независимой комиссии по проверке экзаменов и тестирований.</a:t>
            </a:r>
          </a:p>
          <a:p>
            <a:pPr indent="-28575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Использование технических средств наблюдения за проведением экзаменов.</a:t>
            </a:r>
          </a:p>
          <a:p>
            <a:pPr indent="-28575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Реализация анонимных опросов студентов о фактах коррупции и бесчестных действиях преподавателей.</a:t>
            </a:r>
          </a:p>
          <a:p>
            <a:pPr indent="-285750" eaLnBrk="0" fontAlgn="base" hangingPunct="0">
              <a:spcBef>
                <a:spcPct val="0"/>
              </a:spcBef>
              <a:spcAft>
                <a:spcPct val="0"/>
              </a:spcAft>
              <a:buFontTx/>
              <a:buChar char="•"/>
            </a:pPr>
            <a:r>
              <a:rPr lang="ru-RU" altLang="ru-RU" sz="2200" dirty="0">
                <a:latin typeface="Times New Roman" panose="02020603050405020304" pitchFamily="18" charset="0"/>
                <a:cs typeface="Times New Roman" panose="02020603050405020304" pitchFamily="18" charset="0"/>
              </a:rPr>
              <a:t>Общественный контроль за процедурой выставления оценок и подтверждения уровня знаний.</a:t>
            </a:r>
          </a:p>
        </p:txBody>
      </p:sp>
    </p:spTree>
    <p:extLst>
      <p:ext uri="{BB962C8B-B14F-4D97-AF65-F5344CB8AC3E}">
        <p14:creationId xmlns:p14="http://schemas.microsoft.com/office/powerpoint/2010/main" val="2771428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28600"/>
            <a:ext cx="6858000" cy="4439229"/>
          </a:xfrm>
          <a:prstGeom prst="rect">
            <a:avLst/>
          </a:prstGeom>
        </p:spPr>
        <p:txBody>
          <a:bodyPr wrap="square">
            <a:spAutoFit/>
          </a:bodyPr>
          <a:lstStyle/>
          <a:p>
            <a:pPr lvl="0" indent="583565" algn="just" fontAlgn="base">
              <a:lnSpc>
                <a:spcPct val="107000"/>
              </a:lnSpc>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400" b="1" kern="1800" spc="-25" dirty="0" smtClean="0">
                <a:latin typeface="Times New Roman" panose="02020603050405020304" pitchFamily="18" charset="0"/>
                <a:ea typeface="Times New Roman" panose="02020603050405020304" pitchFamily="18" charset="0"/>
                <a:cs typeface="Times New Roman" panose="02020603050405020304" pitchFamily="18" charset="0"/>
              </a:rPr>
              <a:t>Меры </a:t>
            </a:r>
            <a:r>
              <a:rPr lang="ru-RU" sz="2400" b="1" kern="1800" spc="-25" dirty="0">
                <a:latin typeface="Times New Roman" panose="02020603050405020304" pitchFamily="18" charset="0"/>
                <a:ea typeface="Times New Roman" panose="02020603050405020304" pitchFamily="18" charset="0"/>
                <a:cs typeface="Times New Roman" panose="02020603050405020304" pitchFamily="18" charset="0"/>
              </a:rPr>
              <a:t>противодействия </a:t>
            </a:r>
            <a:r>
              <a:rPr lang="ru-RU" altLang="ru-RU" sz="2400" b="1" dirty="0" smtClean="0">
                <a:latin typeface="Times New Roman" panose="02020603050405020304" pitchFamily="18" charset="0"/>
                <a:cs typeface="Times New Roman" panose="02020603050405020304" pitchFamily="18" charset="0"/>
              </a:rPr>
              <a:t>с </a:t>
            </a:r>
            <a:r>
              <a:rPr lang="ru-RU" altLang="ru-RU" sz="2400" b="1" dirty="0">
                <a:latin typeface="Times New Roman" panose="02020603050405020304" pitchFamily="18" charset="0"/>
                <a:cs typeface="Times New Roman" panose="02020603050405020304" pitchFamily="18" charset="0"/>
              </a:rPr>
              <a:t>коррупционными действиями при закупках товаров и услуг для нужд образовательных организаций:</a:t>
            </a:r>
          </a:p>
          <a:p>
            <a:pPr indent="583565"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fontAlgn="base">
              <a:lnSpc>
                <a:spcPct val="107000"/>
              </a:lnSpc>
              <a:spcAft>
                <a:spcPts val="0"/>
              </a:spcAft>
              <a:buFont typeface="Wingdings" panose="05000000000000000000" pitchFamily="2" charset="2"/>
              <a:buChar char="q"/>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400" b="1" kern="1800" spc="-25" dirty="0" smtClean="0">
                <a:latin typeface="Times New Roman" panose="02020603050405020304" pitchFamily="18" charset="0"/>
                <a:ea typeface="Times New Roman" panose="02020603050405020304" pitchFamily="18" charset="0"/>
                <a:cs typeface="Times New Roman" panose="02020603050405020304" pitchFamily="18" charset="0"/>
              </a:rPr>
              <a:t>Повышение </a:t>
            </a:r>
            <a:r>
              <a:rPr lang="ru-RU" sz="2400" b="1" kern="1800" spc="-25" dirty="0">
                <a:latin typeface="Times New Roman" panose="02020603050405020304" pitchFamily="18" charset="0"/>
                <a:ea typeface="Times New Roman" panose="02020603050405020304" pitchFamily="18" charset="0"/>
                <a:cs typeface="Times New Roman" panose="02020603050405020304" pitchFamily="18" charset="0"/>
              </a:rPr>
              <a:t>прозрачности</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fontAlgn="base">
              <a:lnSpc>
                <a:spcPct val="107000"/>
              </a:lnSpc>
              <a:spcAft>
                <a:spcPts val="0"/>
              </a:spcAft>
              <a:buFont typeface="Wingdings" panose="05000000000000000000" pitchFamily="2" charset="2"/>
              <a:buChar char="q"/>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400" b="1" kern="1800" spc="-25" dirty="0" smtClean="0">
                <a:latin typeface="Times New Roman" panose="02020603050405020304" pitchFamily="18" charset="0"/>
                <a:ea typeface="Times New Roman" panose="02020603050405020304" pitchFamily="18" charset="0"/>
                <a:cs typeface="Times New Roman" panose="02020603050405020304" pitchFamily="18" charset="0"/>
              </a:rPr>
              <a:t>Совершенствование </a:t>
            </a:r>
            <a:r>
              <a:rPr lang="ru-RU" sz="2400" b="1" kern="1800" spc="-25" dirty="0">
                <a:latin typeface="Times New Roman" panose="02020603050405020304" pitchFamily="18" charset="0"/>
                <a:ea typeface="Times New Roman" panose="02020603050405020304" pitchFamily="18" charset="0"/>
                <a:cs typeface="Times New Roman" panose="02020603050405020304" pitchFamily="18" charset="0"/>
              </a:rPr>
              <a:t>нормативных </a:t>
            </a:r>
            <a:r>
              <a:rPr lang="ru-RU" sz="2400" b="1" kern="1800" spc="-25" dirty="0" smtClean="0">
                <a:latin typeface="Times New Roman" panose="02020603050405020304" pitchFamily="18" charset="0"/>
                <a:ea typeface="Times New Roman" panose="02020603050405020304" pitchFamily="18" charset="0"/>
                <a:cs typeface="Times New Roman" panose="02020603050405020304" pitchFamily="18" charset="0"/>
              </a:rPr>
              <a:t>актов</a:t>
            </a:r>
          </a:p>
          <a:p>
            <a:pPr marL="342900" indent="-342900" algn="just" fontAlgn="base">
              <a:lnSpc>
                <a:spcPct val="107000"/>
              </a:lnSpc>
              <a:buFont typeface="Wingdings" panose="05000000000000000000" pitchFamily="2" charset="2"/>
              <a:buChar char="q"/>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400" b="1" dirty="0">
                <a:latin typeface="Times New Roman" panose="02020603050405020304" pitchFamily="18" charset="0"/>
                <a:cs typeface="Times New Roman" panose="02020603050405020304" pitchFamily="18" charset="0"/>
              </a:rPr>
              <a:t>Профессиональная подготовка сотрудников</a:t>
            </a:r>
            <a:endParaRPr lang="ru-RU" sz="2400" dirty="0">
              <a:latin typeface="Times New Roman" panose="02020603050405020304" pitchFamily="18" charset="0"/>
              <a:cs typeface="Times New Roman" panose="02020603050405020304" pitchFamily="18" charset="0"/>
            </a:endParaRPr>
          </a:p>
          <a:p>
            <a:pPr marL="342900" indent="-342900" algn="just" fontAlgn="base">
              <a:lnSpc>
                <a:spcPct val="107000"/>
              </a:lnSpc>
              <a:buFont typeface="Wingdings" panose="05000000000000000000" pitchFamily="2" charset="2"/>
              <a:buChar char="q"/>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400" b="1" dirty="0">
                <a:latin typeface="Times New Roman" panose="02020603050405020304" pitchFamily="18" charset="0"/>
                <a:cs typeface="Times New Roman" panose="02020603050405020304" pitchFamily="18" charset="0"/>
              </a:rPr>
              <a:t>Общественный контроль</a:t>
            </a:r>
            <a:endParaRPr lang="ru-RU" sz="2400" dirty="0">
              <a:latin typeface="Times New Roman" panose="02020603050405020304" pitchFamily="18" charset="0"/>
              <a:cs typeface="Times New Roman" panose="02020603050405020304" pitchFamily="18" charset="0"/>
            </a:endParaRPr>
          </a:p>
          <a:p>
            <a:pPr marL="342900" indent="-342900" algn="just" fontAlgn="base">
              <a:lnSpc>
                <a:spcPct val="107000"/>
              </a:lnSpc>
              <a:spcAft>
                <a:spcPts val="0"/>
              </a:spcAft>
              <a:buFont typeface="Wingdings" panose="05000000000000000000" pitchFamily="2" charset="2"/>
              <a:buChar char="q"/>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400" b="1" dirty="0" smtClean="0">
                <a:latin typeface="Times New Roman" panose="02020603050405020304" pitchFamily="18" charset="0"/>
                <a:cs typeface="Times New Roman" panose="02020603050405020304" pitchFamily="18" charset="0"/>
              </a:rPr>
              <a:t>Минимизация </a:t>
            </a:r>
            <a:r>
              <a:rPr lang="ru-RU" sz="2400" b="1" dirty="0">
                <a:latin typeface="Times New Roman" panose="02020603050405020304" pitchFamily="18" charset="0"/>
                <a:cs typeface="Times New Roman" panose="02020603050405020304" pitchFamily="18" charset="0"/>
              </a:rPr>
              <a:t>риска возникновения конфликта интересов </a:t>
            </a:r>
            <a:endParaRPr lang="ru-RU" sz="2400" b="1" dirty="0" smtClean="0">
              <a:latin typeface="Times New Roman" panose="02020603050405020304" pitchFamily="18" charset="0"/>
              <a:cs typeface="Times New Roman" panose="02020603050405020304" pitchFamily="18" charset="0"/>
            </a:endParaRPr>
          </a:p>
          <a:p>
            <a:pPr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ru-RU" sz="24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7201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 y="21125"/>
            <a:ext cx="8229600" cy="533400"/>
          </a:xfrm>
        </p:spPr>
        <p:txBody>
          <a:bodyPr>
            <a:normAutofit fontScale="90000"/>
          </a:bodyPr>
          <a:lstStyle/>
          <a:p>
            <a:pPr algn="ctr"/>
            <a:r>
              <a:rPr lang="ru-RU" dirty="0" smtClean="0"/>
              <a:t>Основные понятия </a:t>
            </a:r>
            <a:endParaRPr lang="ru-RU" dirty="0"/>
          </a:p>
        </p:txBody>
      </p:sp>
      <p:sp>
        <p:nvSpPr>
          <p:cNvPr id="3" name="Объект 2"/>
          <p:cNvSpPr>
            <a:spLocks noGrp="1"/>
          </p:cNvSpPr>
          <p:nvPr>
            <p:ph idx="1"/>
          </p:nvPr>
        </p:nvSpPr>
        <p:spPr>
          <a:xfrm>
            <a:off x="93552" y="556788"/>
            <a:ext cx="8229600" cy="6301212"/>
          </a:xfrm>
        </p:spPr>
        <p:txBody>
          <a:bodyPr>
            <a:normAutofit fontScale="92500" lnSpcReduction="20000"/>
          </a:bodyPr>
          <a:lstStyle/>
          <a:p>
            <a:pPr algn="just"/>
            <a:r>
              <a:rPr lang="ru-RU" b="1" i="1" u="sng" dirty="0">
                <a:latin typeface="Times New Roman" panose="02020603050405020304" pitchFamily="18" charset="0"/>
                <a:cs typeface="Times New Roman" panose="02020603050405020304" pitchFamily="18" charset="0"/>
              </a:rPr>
              <a:t>Коррупция</a:t>
            </a:r>
            <a:r>
              <a:rPr lang="ru-RU" dirty="0">
                <a:latin typeface="Times New Roman" panose="02020603050405020304" pitchFamily="18" charset="0"/>
                <a:cs typeface="Times New Roman" panose="02020603050405020304" pitchFamily="18" charset="0"/>
              </a:rPr>
              <a:t> - злоупотребление должностным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(понятие определено Федеральным законом от 25 декабря 2008 г. </a:t>
            </a:r>
            <a:r>
              <a:rPr lang="ru-RU" dirty="0">
                <a:solidFill>
                  <a:schemeClr val="tx1"/>
                </a:solidFill>
                <a:latin typeface="Times New Roman" panose="02020603050405020304" pitchFamily="18" charset="0"/>
                <a:cs typeface="Times New Roman" panose="02020603050405020304" pitchFamily="18" charset="0"/>
                <a:hlinkClick r:id="rId2"/>
              </a:rPr>
              <a:t>№ 273-Ф3 «О противодействии коррупции»)</a:t>
            </a:r>
            <a:r>
              <a:rPr lang="ru-RU" dirty="0">
                <a:solidFill>
                  <a:schemeClr val="tx1"/>
                </a:solidFill>
                <a:latin typeface="Times New Roman" panose="02020603050405020304" pitchFamily="18" charset="0"/>
                <a:cs typeface="Times New Roman" panose="02020603050405020304" pitchFamily="18" charset="0"/>
              </a:rPr>
              <a:t>.</a:t>
            </a:r>
          </a:p>
          <a:p>
            <a:pPr algn="just"/>
            <a:r>
              <a:rPr lang="ru-RU" b="1" i="1" u="sng" dirty="0">
                <a:latin typeface="Times New Roman" panose="02020603050405020304" pitchFamily="18" charset="0"/>
                <a:cs typeface="Times New Roman" panose="02020603050405020304" pitchFamily="18" charset="0"/>
              </a:rPr>
              <a:t>Противодействие коррупции</a:t>
            </a:r>
            <a:r>
              <a:rPr lang="ru-RU" dirty="0">
                <a:latin typeface="Times New Roman" panose="02020603050405020304" pitchFamily="18" charset="0"/>
                <a:cs typeface="Times New Roman" panose="02020603050405020304" pitchFamily="18" charset="0"/>
              </a:rPr>
              <a:t> -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а) по преду­преждению коррупции, в том числе по выявлению и последующему устране­нию причин коррупции (профилактика коррупции); б) по выявлению, преду­преждению, пресечению, раскрытию и расследованию коррупционных право­нарушений (борьба с коррупцией); в) по минимизации и (или) ликвидации по­следствий коррупционных правонарушений.</a:t>
            </a:r>
          </a:p>
          <a:p>
            <a:pPr algn="just"/>
            <a:r>
              <a:rPr lang="ru-RU" b="1" i="1" u="sng" dirty="0">
                <a:latin typeface="Times New Roman" panose="02020603050405020304" pitchFamily="18" charset="0"/>
                <a:cs typeface="Times New Roman" panose="02020603050405020304" pitchFamily="18" charset="0"/>
              </a:rPr>
              <a:t>Конфликт интересов</a:t>
            </a:r>
            <a:r>
              <a:rPr lang="ru-RU" dirty="0">
                <a:latin typeface="Times New Roman" panose="02020603050405020304" pitchFamily="18" charset="0"/>
                <a:cs typeface="Times New Roman" panose="02020603050405020304" pitchFamily="18" charset="0"/>
              </a:rPr>
              <a:t> - это ситуация, при которой личная заинтересован­ность работника влияет или может повлиять на объективное исполнение им должностных обязанностей и при котором возникает или может возникнуть противоречие между личной заинтересованностью работника и законными ин­тересами граждан, организаций, общества, субъекта Российской Федерации или Российской Федерации, способное привести к причинению вреда этим закон­ным интересам граждан, организаций, общества, субъекта Российской Федера­ции или Российской Федерации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871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124599"/>
            <a:ext cx="9144000" cy="652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kumimoji="0" lang="ru-RU" altLang="ru-RU" sz="2000" b="1" i="0" u="none" strike="noStrike" cap="none" normalizeH="0" baseline="0" dirty="0" smtClean="0">
                <a:ln>
                  <a:noFill/>
                </a:ln>
                <a:solidFill>
                  <a:schemeClr val="tx1"/>
                </a:solidFill>
                <a:effectLst/>
                <a:latin typeface="var(--sm-portal-sb-sans-display-font-family)"/>
              </a:rPr>
              <a:t>Способы предотвращения коррупции реализуемое путем с</a:t>
            </a:r>
            <a:r>
              <a:rPr lang="ru-RU" sz="2000" b="1" dirty="0" smtClean="0">
                <a:latin typeface="var(--sm-portal-sb-sans-display-font-family)"/>
              </a:rPr>
              <a:t>оздания </a:t>
            </a:r>
            <a:r>
              <a:rPr lang="ru-RU" sz="2000" b="1" dirty="0">
                <a:latin typeface="var(--sm-portal-sb-sans-display-font-family)"/>
              </a:rPr>
              <a:t>преференций детям из обеспеченных </a:t>
            </a:r>
            <a:r>
              <a:rPr lang="ru-RU" sz="2000" b="1" dirty="0" smtClean="0">
                <a:latin typeface="var(--sm-portal-sb-sans-display-font-family)"/>
              </a:rPr>
              <a:t>семей: </a:t>
            </a:r>
            <a:endParaRPr kumimoji="0" lang="ru-RU" altLang="ru-RU" sz="2000" b="1" i="0" u="none" strike="noStrike" cap="none" normalizeH="0" baseline="0" dirty="0" smtClean="0">
              <a:ln>
                <a:noFill/>
              </a:ln>
              <a:solidFill>
                <a:schemeClr val="tx1"/>
              </a:solidFill>
              <a:effectLst/>
              <a:latin typeface="var(--sm-portal-sb-sans-display-font-family)"/>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chemeClr val="tx1"/>
                </a:solidFill>
                <a:effectLst/>
                <a:latin typeface="inherit"/>
              </a:rPr>
              <a:t>Установить чёткую систему аккредитации и лицензирования учебных заведений, препятствующих использованию нелегитимных методов привлечения клиентов;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chemeClr val="tx1"/>
                </a:solidFill>
                <a:effectLst/>
                <a:latin typeface="inherit"/>
              </a:rPr>
              <a:t>Обеспечить открытое и доступное распространение информации о правилах поступления и оценки успехов учащихся;</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chemeClr val="tx1"/>
                </a:solidFill>
                <a:effectLst/>
                <a:latin typeface="inherit"/>
              </a:rPr>
              <a:t>Организовать регулярный внешний контроль за деятельностью учебных заведений и расследованием жалоб и заявлений граждан;</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chemeClr val="tx1"/>
                </a:solidFill>
                <a:effectLst/>
                <a:latin typeface="inherit"/>
              </a:rPr>
              <a:t>Повышать осведомлённость учащихся и их родителей о правах и обязанностях, предусмотренных законами Российской Федерации.</a:t>
            </a:r>
          </a:p>
          <a:p>
            <a:pPr lvl="0" eaLnBrk="0" fontAlgn="base" hangingPunct="0">
              <a:spcBef>
                <a:spcPct val="0"/>
              </a:spcBef>
              <a:spcAft>
                <a:spcPct val="0"/>
              </a:spcAft>
            </a:pPr>
            <a:r>
              <a:rPr lang="ru-RU" altLang="ru-RU" sz="2000" b="1" dirty="0" smtClean="0">
                <a:latin typeface="var(--sm-portal-sb-sans-display-font-family)"/>
              </a:rPr>
              <a:t>Мероприятия </a:t>
            </a:r>
            <a:r>
              <a:rPr lang="ru-RU" altLang="ru-RU" sz="2000" b="1" dirty="0">
                <a:latin typeface="var(--sm-portal-sb-sans-display-font-family)"/>
              </a:rPr>
              <a:t>по предотвращению коррупции</a:t>
            </a:r>
            <a:r>
              <a:rPr lang="ru-RU" sz="2000" b="1" dirty="0">
                <a:latin typeface="var(--sm-portal-sb-sans-display-font-family)"/>
              </a:rPr>
              <a:t> при приеме работников в образовательную организацию. </a:t>
            </a:r>
            <a:endParaRPr lang="ru-RU" altLang="ru-RU" sz="2000" b="1" dirty="0">
              <a:latin typeface="var(--sm-portal-sb-sans-display-font-family)"/>
            </a:endParaRPr>
          </a:p>
          <a:p>
            <a:pPr lvl="0" eaLnBrk="0" fontAlgn="base" hangingPunct="0">
              <a:spcBef>
                <a:spcPct val="0"/>
              </a:spcBef>
              <a:spcAft>
                <a:spcPct val="0"/>
              </a:spcAft>
            </a:pPr>
            <a:r>
              <a:rPr lang="ru-RU" altLang="ru-RU" sz="2000" dirty="0">
                <a:latin typeface="inherit"/>
              </a:rPr>
              <a:t>Во избежание вышеуказанных коррупционных действий рекомендуется следующее:</a:t>
            </a:r>
          </a:p>
          <a:p>
            <a:pPr lvl="0" eaLnBrk="0" fontAlgn="base" hangingPunct="0">
              <a:spcBef>
                <a:spcPct val="0"/>
              </a:spcBef>
              <a:spcAft>
                <a:spcPct val="0"/>
              </a:spcAft>
              <a:buFontTx/>
              <a:buChar char="•"/>
            </a:pPr>
            <a:r>
              <a:rPr lang="ru-RU" altLang="ru-RU" sz="2000" dirty="0">
                <a:latin typeface="inherit"/>
              </a:rPr>
              <a:t>Усиленный внутренний контроль за процедурами найма и назначением на должности;</a:t>
            </a:r>
          </a:p>
          <a:p>
            <a:pPr lvl="0" eaLnBrk="0" fontAlgn="base" hangingPunct="0">
              <a:spcBef>
                <a:spcPct val="0"/>
              </a:spcBef>
              <a:spcAft>
                <a:spcPct val="0"/>
              </a:spcAft>
              <a:buFontTx/>
              <a:buChar char="•"/>
            </a:pPr>
            <a:r>
              <a:rPr lang="ru-RU" altLang="ru-RU" sz="2000" dirty="0">
                <a:latin typeface="inherit"/>
              </a:rPr>
              <a:t>Привлечение внешних экспертов и представителей общественности к процессу конкурсного отбора;</a:t>
            </a:r>
          </a:p>
          <a:p>
            <a:pPr lvl="0" eaLnBrk="0" fontAlgn="base" hangingPunct="0">
              <a:spcBef>
                <a:spcPct val="0"/>
              </a:spcBef>
              <a:spcAft>
                <a:spcPct val="0"/>
              </a:spcAft>
              <a:buFontTx/>
              <a:buChar char="•"/>
            </a:pPr>
            <a:r>
              <a:rPr lang="ru-RU" altLang="ru-RU" sz="2000" dirty="0">
                <a:latin typeface="inherit"/>
              </a:rPr>
              <a:t>Четко прописанные критерии выбора кандидатов и публичное обсуждение решений конкурсных комиссий;</a:t>
            </a:r>
          </a:p>
          <a:p>
            <a:pPr lvl="0" eaLnBrk="0" fontAlgn="base" hangingPunct="0">
              <a:spcBef>
                <a:spcPct val="0"/>
              </a:spcBef>
              <a:spcAft>
                <a:spcPct val="0"/>
              </a:spcAft>
              <a:buFontTx/>
              <a:buChar char="•"/>
            </a:pPr>
            <a:r>
              <a:rPr lang="ru-RU" altLang="ru-RU" sz="2000" dirty="0">
                <a:latin typeface="inherit"/>
              </a:rPr>
              <a:t>Применение цифровых технологий для регистрации заявок и обработки персональных данных кандидатов</a:t>
            </a:r>
            <a:r>
              <a:rPr lang="ru-RU" altLang="ru-RU" sz="2000" dirty="0" smtClean="0">
                <a:latin typeface="inherit"/>
              </a:rPr>
              <a:t>.</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6602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ChangeArrowheads="1"/>
          </p:cNvSpPr>
          <p:nvPr/>
        </p:nvSpPr>
        <p:spPr bwMode="auto">
          <a:xfrm>
            <a:off x="152400" y="83743"/>
            <a:ext cx="89154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kumimoji="0" lang="ru-RU" altLang="ru-RU" sz="2400" b="1" i="0" u="none" strike="noStrike" cap="none" normalizeH="0" baseline="0" dirty="0" smtClean="0">
                <a:ln>
                  <a:noFill/>
                </a:ln>
                <a:solidFill>
                  <a:schemeClr val="tx1"/>
                </a:solidFill>
                <a:effectLst/>
                <a:latin typeface="var(--sm-portal-sb-sans-display-font-family)"/>
              </a:rPr>
              <a:t>Меры профилактики </a:t>
            </a:r>
            <a:r>
              <a:rPr lang="ru-RU" altLang="ru-RU" sz="2400" b="1" dirty="0">
                <a:latin typeface="var(--sm-portal-sb-sans-display-font-family)"/>
              </a:rPr>
              <a:t>по предотвращению коррупции</a:t>
            </a:r>
            <a:r>
              <a:rPr lang="ru-RU" sz="2400" b="1" dirty="0">
                <a:latin typeface="var(--sm-portal-sb-sans-display-font-family)"/>
              </a:rPr>
              <a:t> </a:t>
            </a:r>
            <a:r>
              <a:rPr lang="ru-RU" sz="2400" b="1" dirty="0" smtClean="0">
                <a:latin typeface="var(--sm-portal-sb-sans-display-font-family)"/>
              </a:rPr>
              <a:t>при использование </a:t>
            </a:r>
            <a:r>
              <a:rPr lang="ru-RU" sz="2400" b="1" dirty="0">
                <a:latin typeface="var(--sm-portal-sb-sans-display-font-family)"/>
              </a:rPr>
              <a:t>имущества образовательных организаций</a:t>
            </a:r>
            <a:endParaRPr kumimoji="0" lang="ru-RU" altLang="ru-RU" sz="2400" b="1" i="0" u="none" strike="noStrike" cap="none" normalizeH="0" baseline="0" dirty="0" smtClean="0">
              <a:ln>
                <a:noFill/>
              </a:ln>
              <a:solidFill>
                <a:schemeClr val="tx1"/>
              </a:solidFill>
              <a:effectLst/>
              <a:latin typeface="var(--sm-portal-sb-sans-display-font-famil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inherit"/>
              </a:rPr>
              <a:t>Чтобы предотвратить подобные явления, важно соблюдать принцип прозрачности и открытого обмена информацией о распоряжении имуществом образовательных организаций. Необходимо регулярно проводить аудит состояния имущества и следить за соответствием целей расходов установленному законодательству. Контроль должен осуществляться не только внутренними службами, но и внешними организациями, такими как контрольно-счётные палаты и правоохранительные органы.</a:t>
            </a: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1200" dirty="0">
              <a:latin typeface="inherit"/>
            </a:endParaRPr>
          </a:p>
          <a:p>
            <a:pPr lvl="0" eaLnBrk="0" fontAlgn="base" hangingPunct="0">
              <a:spcBef>
                <a:spcPct val="0"/>
              </a:spcBef>
              <a:spcAft>
                <a:spcPct val="0"/>
              </a:spcAft>
            </a:pPr>
            <a:r>
              <a:rPr lang="ru-RU" sz="2400" b="1" dirty="0"/>
              <a:t>Распределение государственных (муниципальных) заданий между подведомственными учреждениями: </a:t>
            </a:r>
            <a:r>
              <a:rPr lang="ru-RU" altLang="ru-RU" sz="2400" b="1" dirty="0">
                <a:latin typeface="var(--sm-portal-sb-sans-display-font-family)"/>
              </a:rPr>
              <a:t>Предотвращение коррупции</a:t>
            </a:r>
          </a:p>
          <a:p>
            <a:pPr lvl="0" eaLnBrk="0" fontAlgn="base" hangingPunct="0">
              <a:spcBef>
                <a:spcPct val="0"/>
              </a:spcBef>
              <a:spcAft>
                <a:spcPct val="0"/>
              </a:spcAft>
            </a:pPr>
            <a:r>
              <a:rPr lang="ru-RU" altLang="ru-RU" dirty="0">
                <a:latin typeface="inherit"/>
              </a:rPr>
              <a:t>Чтобы эффективно противостоять указанным действиям, необходимо реализовать следующие меры:</a:t>
            </a:r>
          </a:p>
          <a:p>
            <a:pPr lvl="0" eaLnBrk="0" fontAlgn="base" hangingPunct="0">
              <a:spcBef>
                <a:spcPct val="0"/>
              </a:spcBef>
              <a:spcAft>
                <a:spcPct val="0"/>
              </a:spcAft>
              <a:buFontTx/>
              <a:buChar char="•"/>
            </a:pPr>
            <a:r>
              <a:rPr lang="ru-RU" altLang="ru-RU" dirty="0">
                <a:latin typeface="inherit"/>
              </a:rPr>
              <a:t>Увеличить степень прозрачности процессов планирования и распределения государственных заданий;</a:t>
            </a:r>
          </a:p>
          <a:p>
            <a:pPr lvl="0" eaLnBrk="0" fontAlgn="base" hangingPunct="0">
              <a:spcBef>
                <a:spcPct val="0"/>
              </a:spcBef>
              <a:spcAft>
                <a:spcPct val="0"/>
              </a:spcAft>
              <a:buFontTx/>
              <a:buChar char="•"/>
            </a:pPr>
            <a:r>
              <a:rPr lang="ru-RU" altLang="ru-RU" dirty="0">
                <a:latin typeface="inherit"/>
              </a:rPr>
              <a:t>Проводить регулярные общественные слушания и консультации с представителями гражданского общества и профессионального сообщества;</a:t>
            </a:r>
          </a:p>
          <a:p>
            <a:pPr lvl="0" eaLnBrk="0" fontAlgn="base" hangingPunct="0">
              <a:spcBef>
                <a:spcPct val="0"/>
              </a:spcBef>
              <a:spcAft>
                <a:spcPct val="0"/>
              </a:spcAft>
              <a:buFontTx/>
              <a:buChar char="•"/>
            </a:pPr>
            <a:r>
              <a:rPr lang="ru-RU" altLang="ru-RU" dirty="0">
                <a:latin typeface="inherit"/>
              </a:rPr>
              <a:t>Автоматизировать процессы подачи заявок и определения победителей госзаказов;</a:t>
            </a:r>
          </a:p>
          <a:p>
            <a:pPr lvl="0" eaLnBrk="0" fontAlgn="base" hangingPunct="0">
              <a:spcBef>
                <a:spcPct val="0"/>
              </a:spcBef>
              <a:spcAft>
                <a:spcPct val="0"/>
              </a:spcAft>
              <a:buFontTx/>
              <a:buChar char="•"/>
            </a:pPr>
            <a:r>
              <a:rPr lang="ru-RU" altLang="ru-RU" dirty="0">
                <a:latin typeface="inherit"/>
              </a:rPr>
              <a:t>Активно привлекать граждан к участию в мониторинге выполнения обязательств государственными учреждениями</a:t>
            </a:r>
            <a:r>
              <a:rPr lang="ru-RU" altLang="ru-RU" dirty="0" smtClean="0">
                <a:latin typeface="inherit"/>
              </a:rPr>
              <a:t>.</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1232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81000" y="457200"/>
            <a:ext cx="6934200" cy="5355312"/>
          </a:xfrm>
          <a:prstGeom prst="rect">
            <a:avLst/>
          </a:prstGeom>
        </p:spPr>
        <p:txBody>
          <a:bodyPr wrap="square">
            <a:spAutoFit/>
          </a:bodyPr>
          <a:lstStyle/>
          <a:p>
            <a:r>
              <a:rPr lang="ru-RU" b="1" dirty="0"/>
              <a:t>Письмо Министерства труда и социальной защиты РФ от 30 сентября 2020 г. № 18-2/10/П-9716 Об оценке коррупционных рисков для целей минимизации уровня коррупции подразделениями органов (организаций) по профилактике коррупционных и иных </a:t>
            </a:r>
            <a:r>
              <a:rPr lang="ru-RU" b="1" dirty="0" smtClean="0"/>
              <a:t>правонарушений.</a:t>
            </a:r>
          </a:p>
          <a:p>
            <a:endParaRPr lang="ru-RU" b="1" dirty="0"/>
          </a:p>
          <a:p>
            <a:r>
              <a:rPr lang="ru-RU" dirty="0" smtClean="0"/>
              <a:t>Министерством </a:t>
            </a:r>
            <a:r>
              <a:rPr lang="ru-RU" dirty="0"/>
              <a:t>труда и социальной защиты Российской </a:t>
            </a:r>
            <a:r>
              <a:rPr lang="ru-RU" dirty="0" smtClean="0"/>
              <a:t>Федерации, </a:t>
            </a:r>
            <a:r>
              <a:rPr lang="ru-RU" dirty="0"/>
              <a:t>совместно с заинтересованными федеральными государственными органами разработаны Методические рекомендации по выявлению и минимизации коррупционных рисков при осуществлении закупок товаров, работ, услуг для обеспечения государственных или муниципальных нужд (далее - Методические рекомендации).</a:t>
            </a:r>
            <a:endParaRPr lang="ru-RU" dirty="0" smtClean="0">
              <a:solidFill>
                <a:srgbClr val="333333"/>
              </a:solidFill>
              <a:latin typeface="Arial" panose="020B0604020202020204" pitchFamily="34" charset="0"/>
            </a:endParaRPr>
          </a:p>
          <a:p>
            <a:endParaRPr lang="ru-RU" dirty="0" smtClean="0">
              <a:solidFill>
                <a:srgbClr val="333333"/>
              </a:solidFill>
              <a:latin typeface="Arial" panose="020B0604020202020204" pitchFamily="34" charset="0"/>
            </a:endParaRPr>
          </a:p>
          <a:p>
            <a:r>
              <a:rPr lang="ru-RU" dirty="0" smtClean="0">
                <a:solidFill>
                  <a:srgbClr val="333333"/>
                </a:solidFill>
                <a:latin typeface="Arial" panose="020B0604020202020204" pitchFamily="34" charset="0"/>
              </a:rPr>
              <a:t>Образовательной организации </a:t>
            </a:r>
            <a:r>
              <a:rPr lang="ru-RU" dirty="0">
                <a:solidFill>
                  <a:srgbClr val="333333"/>
                </a:solidFill>
                <a:latin typeface="Arial" panose="020B0604020202020204" pitchFamily="34" charset="0"/>
              </a:rPr>
              <a:t>рекомендуется самостоятельно с учетом положений Методических рекомендаций определить собственные коррупционные риски и индикаторы коррупции</a:t>
            </a:r>
            <a:r>
              <a:rPr lang="ru-RU" dirty="0" smtClean="0">
                <a:solidFill>
                  <a:srgbClr val="333333"/>
                </a:solidFill>
                <a:latin typeface="Arial" panose="020B0604020202020204" pitchFamily="34" charset="0"/>
              </a:rPr>
              <a:t>.</a:t>
            </a:r>
          </a:p>
          <a:p>
            <a:endParaRPr lang="ru-RU" dirty="0">
              <a:solidFill>
                <a:srgbClr val="333333"/>
              </a:solidFill>
              <a:latin typeface="Arial" panose="020B0604020202020204" pitchFamily="34" charset="0"/>
            </a:endParaRPr>
          </a:p>
          <a:p>
            <a:endParaRPr lang="ru-RU" dirty="0"/>
          </a:p>
        </p:txBody>
      </p:sp>
    </p:spTree>
    <p:extLst>
      <p:ext uri="{BB962C8B-B14F-4D97-AF65-F5344CB8AC3E}">
        <p14:creationId xmlns:p14="http://schemas.microsoft.com/office/powerpoint/2010/main" val="1874465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245476"/>
            <a:ext cx="9144000" cy="603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chemeClr val="tx1"/>
                </a:solidFill>
                <a:effectLst/>
                <a:latin typeface="inherit"/>
              </a:rPr>
              <a:t>Причины коррупции разнообразны и взаимосвязаны, охватывая как экономические факторы, так и недостатки институциональных механизмов. Рассмотрим основные из них:</a:t>
            </a:r>
            <a:endParaRPr kumimoji="0" lang="ru-RU" altLang="ru-RU" sz="2000" b="1" i="0" u="none" strike="noStrike" cap="none" normalizeH="0" baseline="0" dirty="0" smtClean="0">
              <a:ln>
                <a:noFill/>
              </a:ln>
              <a:solidFill>
                <a:schemeClr val="tx1"/>
              </a:solidFill>
              <a:effectLst/>
              <a:latin typeface="var(--sm-portal-sb-sans-display-font-famil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1" i="0" u="none" strike="noStrike" cap="none" normalizeH="0" baseline="0" dirty="0" smtClean="0">
                <a:ln>
                  <a:noFill/>
                </a:ln>
                <a:solidFill>
                  <a:schemeClr val="tx1"/>
                </a:solidFill>
                <a:effectLst/>
                <a:latin typeface="var(--sm-portal-sb-sans-display-font-family)"/>
              </a:rPr>
              <a:t>ЭКОНОМИЧЕСКИЕ ПРИЧИНЫ</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000" b="0" i="0" u="none" strike="noStrike" cap="none" normalizeH="0" baseline="0" dirty="0" smtClean="0">
                <a:ln>
                  <a:noFill/>
                </a:ln>
                <a:solidFill>
                  <a:schemeClr val="tx1"/>
                </a:solidFill>
                <a:effectLst/>
                <a:latin typeface="inherit"/>
              </a:rPr>
              <a:t>Низкий уровень заработной платы работников образования провоцирует их искать дополнительные источники дохода, что повышает склонность к коррупции.</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000" b="0" i="0" u="none" strike="noStrike" cap="none" normalizeH="0" baseline="0" dirty="0" smtClean="0">
                <a:ln>
                  <a:noFill/>
                </a:ln>
                <a:solidFill>
                  <a:schemeClr val="tx1"/>
                </a:solidFill>
                <a:effectLst/>
                <a:latin typeface="inherit"/>
              </a:rPr>
              <a:t>Высокая зависимость образовательных учреждений от бюджетных средств, нехватка инвестиций и ограничение финансирования способствуют увеличению соблазна прибегать к коррупционным действиям.</a:t>
            </a:r>
          </a:p>
          <a:p>
            <a:pPr eaLnBrk="0" fontAlgn="base" hangingPunct="0">
              <a:spcBef>
                <a:spcPct val="0"/>
              </a:spcBef>
              <a:spcAft>
                <a:spcPct val="0"/>
              </a:spcAft>
            </a:pPr>
            <a:r>
              <a:rPr lang="ru-RU" sz="1600" i="1" spc="-10" dirty="0" smtClean="0">
                <a:latin typeface="Times New Roman"/>
                <a:cs typeface="Times New Roman"/>
              </a:rPr>
              <a:t>(</a:t>
            </a:r>
            <a:r>
              <a:rPr lang="ru-RU" sz="1600" i="1" spc="-10" dirty="0">
                <a:latin typeface="Times New Roman"/>
                <a:cs typeface="Times New Roman"/>
              </a:rPr>
              <a:t>стремление</a:t>
            </a:r>
            <a:r>
              <a:rPr lang="ru-RU" sz="1600" i="1" spc="-5" dirty="0">
                <a:latin typeface="Times New Roman"/>
                <a:cs typeface="Times New Roman"/>
              </a:rPr>
              <a:t> </a:t>
            </a:r>
            <a:r>
              <a:rPr lang="ru-RU" sz="1600" i="1" spc="-15" dirty="0">
                <a:latin typeface="Times New Roman"/>
                <a:cs typeface="Times New Roman"/>
              </a:rPr>
              <a:t>обеспечить </a:t>
            </a:r>
            <a:r>
              <a:rPr lang="ru-RU" sz="1600" i="1" spc="-10" dirty="0">
                <a:latin typeface="Times New Roman"/>
                <a:cs typeface="Times New Roman"/>
              </a:rPr>
              <a:t> более</a:t>
            </a:r>
            <a:r>
              <a:rPr lang="ru-RU" sz="1600" i="1" spc="-5" dirty="0">
                <a:latin typeface="Times New Roman"/>
                <a:cs typeface="Times New Roman"/>
              </a:rPr>
              <a:t> </a:t>
            </a:r>
            <a:r>
              <a:rPr lang="ru-RU" sz="1600" i="1" spc="-20" dirty="0">
                <a:latin typeface="Times New Roman"/>
                <a:cs typeface="Times New Roman"/>
              </a:rPr>
              <a:t>комфортные</a:t>
            </a:r>
            <a:r>
              <a:rPr lang="ru-RU" sz="1600" i="1" spc="-15" dirty="0">
                <a:latin typeface="Times New Roman"/>
                <a:cs typeface="Times New Roman"/>
              </a:rPr>
              <a:t> </a:t>
            </a:r>
            <a:r>
              <a:rPr lang="ru-RU" sz="1600" i="1" spc="-5" dirty="0">
                <a:latin typeface="Times New Roman"/>
                <a:cs typeface="Times New Roman"/>
              </a:rPr>
              <a:t>условия</a:t>
            </a:r>
            <a:r>
              <a:rPr lang="ru-RU" sz="1600" i="1" dirty="0">
                <a:latin typeface="Times New Roman"/>
                <a:cs typeface="Times New Roman"/>
              </a:rPr>
              <a:t> </a:t>
            </a:r>
            <a:r>
              <a:rPr lang="ru-RU" sz="1600" i="1" spc="-10" dirty="0">
                <a:latin typeface="Times New Roman"/>
                <a:cs typeface="Times New Roman"/>
              </a:rPr>
              <a:t>обучения</a:t>
            </a:r>
            <a:r>
              <a:rPr lang="ru-RU" sz="1600" i="1" spc="-5" dirty="0">
                <a:latin typeface="Times New Roman"/>
                <a:cs typeface="Times New Roman"/>
              </a:rPr>
              <a:t> </a:t>
            </a:r>
            <a:r>
              <a:rPr lang="ru-RU" sz="1600" i="1" dirty="0">
                <a:latin typeface="Times New Roman"/>
                <a:cs typeface="Times New Roman"/>
              </a:rPr>
              <a:t>и</a:t>
            </a:r>
            <a:r>
              <a:rPr lang="ru-RU" sz="1600" i="1" spc="5" dirty="0">
                <a:latin typeface="Times New Roman"/>
                <a:cs typeface="Times New Roman"/>
              </a:rPr>
              <a:t> </a:t>
            </a:r>
            <a:r>
              <a:rPr lang="ru-RU" sz="1600" i="1" spc="-5" dirty="0">
                <a:latin typeface="Times New Roman"/>
                <a:cs typeface="Times New Roman"/>
              </a:rPr>
              <a:t>воспитания,</a:t>
            </a:r>
            <a:r>
              <a:rPr lang="ru-RU" sz="1600" i="1" dirty="0">
                <a:latin typeface="Times New Roman"/>
                <a:cs typeface="Times New Roman"/>
              </a:rPr>
              <a:t> </a:t>
            </a:r>
            <a:r>
              <a:rPr lang="ru-RU" sz="1600" i="1" spc="-10" dirty="0">
                <a:latin typeface="Times New Roman"/>
                <a:cs typeface="Times New Roman"/>
              </a:rPr>
              <a:t>сделать</a:t>
            </a:r>
            <a:r>
              <a:rPr lang="ru-RU" sz="1600" i="1" spc="-5" dirty="0">
                <a:latin typeface="Times New Roman"/>
                <a:cs typeface="Times New Roman"/>
              </a:rPr>
              <a:t> </a:t>
            </a:r>
            <a:r>
              <a:rPr lang="ru-RU" sz="1600" i="1" spc="-15" dirty="0">
                <a:latin typeface="Times New Roman"/>
                <a:cs typeface="Times New Roman"/>
              </a:rPr>
              <a:t>образовательную </a:t>
            </a:r>
            <a:r>
              <a:rPr lang="ru-RU" sz="1600" i="1" spc="-10" dirty="0">
                <a:latin typeface="Times New Roman"/>
                <a:cs typeface="Times New Roman"/>
              </a:rPr>
              <a:t> </a:t>
            </a:r>
            <a:r>
              <a:rPr lang="ru-RU" sz="1600" i="1" dirty="0">
                <a:latin typeface="Times New Roman"/>
                <a:cs typeface="Times New Roman"/>
              </a:rPr>
              <a:t>организацию</a:t>
            </a:r>
            <a:r>
              <a:rPr lang="ru-RU" sz="1600" i="1" spc="5" dirty="0">
                <a:latin typeface="Times New Roman"/>
                <a:cs typeface="Times New Roman"/>
              </a:rPr>
              <a:t> </a:t>
            </a:r>
            <a:r>
              <a:rPr lang="ru-RU" sz="1600" i="1" spc="-10" dirty="0">
                <a:latin typeface="Times New Roman"/>
                <a:cs typeface="Times New Roman"/>
              </a:rPr>
              <a:t>более </a:t>
            </a:r>
            <a:r>
              <a:rPr lang="ru-RU" sz="1600" i="1" spc="-15" dirty="0" err="1">
                <a:latin typeface="Times New Roman"/>
                <a:cs typeface="Times New Roman"/>
              </a:rPr>
              <a:t>конкурентноспособной</a:t>
            </a:r>
            <a:r>
              <a:rPr lang="ru-RU" sz="1600" i="1" spc="-15" dirty="0">
                <a:latin typeface="Times New Roman"/>
                <a:cs typeface="Times New Roman"/>
              </a:rPr>
              <a:t> </a:t>
            </a:r>
            <a:r>
              <a:rPr lang="ru-RU" sz="1600" i="1" spc="-10" dirty="0">
                <a:latin typeface="Times New Roman"/>
                <a:cs typeface="Times New Roman"/>
              </a:rPr>
              <a:t>заставляет </a:t>
            </a:r>
            <a:r>
              <a:rPr lang="ru-RU" sz="1600" i="1" spc="-5" dirty="0">
                <a:latin typeface="Times New Roman"/>
                <a:cs typeface="Times New Roman"/>
              </a:rPr>
              <a:t>ее администрацию изыскивать </a:t>
            </a:r>
            <a:r>
              <a:rPr lang="ru-RU" sz="1600" i="1" spc="-409" dirty="0">
                <a:latin typeface="Times New Roman"/>
                <a:cs typeface="Times New Roman"/>
              </a:rPr>
              <a:t> </a:t>
            </a:r>
            <a:r>
              <a:rPr lang="ru-RU" sz="1600" i="1" spc="-15" dirty="0">
                <a:latin typeface="Times New Roman"/>
                <a:cs typeface="Times New Roman"/>
              </a:rPr>
              <a:t>дополнительные</a:t>
            </a:r>
            <a:r>
              <a:rPr lang="ru-RU" sz="1600" i="1" spc="-10" dirty="0">
                <a:latin typeface="Times New Roman"/>
                <a:cs typeface="Times New Roman"/>
              </a:rPr>
              <a:t> </a:t>
            </a:r>
            <a:r>
              <a:rPr lang="ru-RU" sz="1600" i="1" spc="-5" dirty="0">
                <a:latin typeface="Times New Roman"/>
                <a:cs typeface="Times New Roman"/>
              </a:rPr>
              <a:t>материальные</a:t>
            </a:r>
            <a:r>
              <a:rPr lang="ru-RU" sz="1600" i="1" dirty="0">
                <a:latin typeface="Times New Roman"/>
                <a:cs typeface="Times New Roman"/>
              </a:rPr>
              <a:t> </a:t>
            </a:r>
            <a:r>
              <a:rPr lang="ru-RU" sz="1600" i="1" spc="-10" dirty="0">
                <a:latin typeface="Times New Roman"/>
                <a:cs typeface="Times New Roman"/>
              </a:rPr>
              <a:t>ресурсы.</a:t>
            </a:r>
            <a:r>
              <a:rPr lang="ru-RU" sz="1600" i="1" spc="-5" dirty="0">
                <a:latin typeface="Times New Roman"/>
                <a:cs typeface="Times New Roman"/>
              </a:rPr>
              <a:t> При</a:t>
            </a:r>
            <a:r>
              <a:rPr lang="ru-RU" sz="1600" i="1" dirty="0">
                <a:latin typeface="Times New Roman"/>
                <a:cs typeface="Times New Roman"/>
              </a:rPr>
              <a:t> </a:t>
            </a:r>
            <a:r>
              <a:rPr lang="ru-RU" sz="1600" i="1" spc="-25" dirty="0">
                <a:latin typeface="Times New Roman"/>
                <a:cs typeface="Times New Roman"/>
              </a:rPr>
              <a:t>этом</a:t>
            </a:r>
            <a:r>
              <a:rPr lang="ru-RU" sz="1600" i="1" spc="-20" dirty="0">
                <a:latin typeface="Times New Roman"/>
                <a:cs typeface="Times New Roman"/>
              </a:rPr>
              <a:t> </a:t>
            </a:r>
            <a:r>
              <a:rPr lang="ru-RU" sz="1600" i="1" spc="5" dirty="0">
                <a:latin typeface="Times New Roman"/>
                <a:cs typeface="Times New Roman"/>
              </a:rPr>
              <a:t>легче</a:t>
            </a:r>
            <a:r>
              <a:rPr lang="ru-RU" sz="1600" i="1" spc="10" dirty="0">
                <a:latin typeface="Times New Roman"/>
                <a:cs typeface="Times New Roman"/>
              </a:rPr>
              <a:t> </a:t>
            </a:r>
            <a:r>
              <a:rPr lang="ru-RU" sz="1600" i="1" spc="-15" dirty="0">
                <a:latin typeface="Times New Roman"/>
                <a:cs typeface="Times New Roman"/>
              </a:rPr>
              <a:t>всего</a:t>
            </a:r>
            <a:r>
              <a:rPr lang="ru-RU" sz="1600" i="1" spc="-10" dirty="0">
                <a:latin typeface="Times New Roman"/>
                <a:cs typeface="Times New Roman"/>
              </a:rPr>
              <a:t> использовать</a:t>
            </a:r>
            <a:r>
              <a:rPr lang="ru-RU" sz="1600" i="1" spc="-5" dirty="0">
                <a:latin typeface="Times New Roman"/>
                <a:cs typeface="Times New Roman"/>
              </a:rPr>
              <a:t> пути </a:t>
            </a:r>
            <a:r>
              <a:rPr lang="ru-RU" sz="1600" i="1" dirty="0">
                <a:latin typeface="Times New Roman"/>
                <a:cs typeface="Times New Roman"/>
              </a:rPr>
              <a:t> </a:t>
            </a:r>
            <a:r>
              <a:rPr lang="ru-RU" sz="1600" i="1" spc="-5" dirty="0">
                <a:latin typeface="Times New Roman"/>
                <a:cs typeface="Times New Roman"/>
              </a:rPr>
              <a:t>наименьшего сопротивления </a:t>
            </a:r>
            <a:r>
              <a:rPr lang="ru-RU" sz="1600" i="1" dirty="0">
                <a:latin typeface="Times New Roman"/>
                <a:cs typeface="Times New Roman"/>
              </a:rPr>
              <a:t>– </a:t>
            </a:r>
            <a:r>
              <a:rPr lang="ru-RU" sz="1600" i="1" spc="-10" dirty="0">
                <a:latin typeface="Times New Roman"/>
                <a:cs typeface="Times New Roman"/>
              </a:rPr>
              <a:t>организовать </a:t>
            </a:r>
            <a:r>
              <a:rPr lang="ru-RU" sz="1600" i="1" spc="-15" dirty="0">
                <a:latin typeface="Times New Roman"/>
                <a:cs typeface="Times New Roman"/>
              </a:rPr>
              <a:t>сборы средств</a:t>
            </a:r>
            <a:r>
              <a:rPr lang="ru-RU" sz="1600" i="1" spc="395" dirty="0">
                <a:latin typeface="Times New Roman"/>
                <a:cs typeface="Times New Roman"/>
              </a:rPr>
              <a:t> </a:t>
            </a:r>
            <a:r>
              <a:rPr lang="ru-RU" sz="1600" i="1" spc="-10" dirty="0">
                <a:latin typeface="Times New Roman"/>
                <a:cs typeface="Times New Roman"/>
              </a:rPr>
              <a:t>родителей </a:t>
            </a:r>
            <a:r>
              <a:rPr lang="ru-RU" sz="1600" i="1" dirty="0">
                <a:latin typeface="Times New Roman"/>
                <a:cs typeface="Times New Roman"/>
              </a:rPr>
              <a:t>и </a:t>
            </a:r>
            <a:r>
              <a:rPr lang="ru-RU" sz="1600" i="1" spc="-15" dirty="0">
                <a:latin typeface="Times New Roman"/>
                <a:cs typeface="Times New Roman"/>
              </a:rPr>
              <a:t>обучающихся </a:t>
            </a:r>
            <a:r>
              <a:rPr lang="ru-RU" sz="1600" i="1" spc="-409" dirty="0">
                <a:latin typeface="Times New Roman"/>
                <a:cs typeface="Times New Roman"/>
              </a:rPr>
              <a:t> </a:t>
            </a:r>
            <a:r>
              <a:rPr lang="ru-RU" sz="1600" i="1" dirty="0">
                <a:latin typeface="Times New Roman"/>
                <a:cs typeface="Times New Roman"/>
              </a:rPr>
              <a:t>в</a:t>
            </a:r>
            <a:r>
              <a:rPr lang="ru-RU" sz="1600" i="1" spc="5" dirty="0">
                <a:latin typeface="Times New Roman"/>
                <a:cs typeface="Times New Roman"/>
              </a:rPr>
              <a:t> </a:t>
            </a:r>
            <a:r>
              <a:rPr lang="ru-RU" sz="1600" i="1" spc="-10" dirty="0">
                <a:latin typeface="Times New Roman"/>
                <a:cs typeface="Times New Roman"/>
              </a:rPr>
              <a:t>фонд</a:t>
            </a:r>
            <a:r>
              <a:rPr lang="ru-RU" sz="1600" i="1" spc="-5" dirty="0">
                <a:latin typeface="Times New Roman"/>
                <a:cs typeface="Times New Roman"/>
              </a:rPr>
              <a:t> </a:t>
            </a:r>
            <a:r>
              <a:rPr lang="ru-RU" sz="1600" i="1" spc="-15" dirty="0">
                <a:latin typeface="Times New Roman"/>
                <a:cs typeface="Times New Roman"/>
              </a:rPr>
              <a:t>ОО:</a:t>
            </a:r>
            <a:r>
              <a:rPr lang="ru-RU" sz="1600" i="1" spc="-10" dirty="0">
                <a:latin typeface="Times New Roman"/>
                <a:cs typeface="Times New Roman"/>
              </a:rPr>
              <a:t> </a:t>
            </a:r>
            <a:r>
              <a:rPr lang="ru-RU" sz="1600" i="1" dirty="0">
                <a:latin typeface="Times New Roman"/>
                <a:cs typeface="Times New Roman"/>
              </a:rPr>
              <a:t>т.н.</a:t>
            </a:r>
            <a:r>
              <a:rPr lang="ru-RU" sz="1600" i="1" spc="5" dirty="0">
                <a:latin typeface="Times New Roman"/>
                <a:cs typeface="Times New Roman"/>
              </a:rPr>
              <a:t> </a:t>
            </a:r>
            <a:r>
              <a:rPr lang="ru-RU" sz="1600" i="1" spc="-15" dirty="0">
                <a:latin typeface="Times New Roman"/>
                <a:cs typeface="Times New Roman"/>
              </a:rPr>
              <a:t>вступительные</a:t>
            </a:r>
            <a:r>
              <a:rPr lang="ru-RU" sz="1600" i="1" spc="-10" dirty="0">
                <a:latin typeface="Times New Roman"/>
                <a:cs typeface="Times New Roman"/>
              </a:rPr>
              <a:t> взносы</a:t>
            </a:r>
            <a:r>
              <a:rPr lang="ru-RU" sz="1600" i="1" spc="-5" dirty="0">
                <a:latin typeface="Times New Roman"/>
                <a:cs typeface="Times New Roman"/>
              </a:rPr>
              <a:t> при</a:t>
            </a:r>
            <a:r>
              <a:rPr lang="ru-RU" sz="1600" i="1" dirty="0">
                <a:latin typeface="Times New Roman"/>
                <a:cs typeface="Times New Roman"/>
              </a:rPr>
              <a:t> </a:t>
            </a:r>
            <a:r>
              <a:rPr lang="ru-RU" sz="1600" i="1" spc="-5" dirty="0">
                <a:latin typeface="Times New Roman"/>
                <a:cs typeface="Times New Roman"/>
              </a:rPr>
              <a:t>поступлении</a:t>
            </a:r>
            <a:r>
              <a:rPr lang="ru-RU" sz="1600" i="1" dirty="0">
                <a:latin typeface="Times New Roman"/>
                <a:cs typeface="Times New Roman"/>
              </a:rPr>
              <a:t> в</a:t>
            </a:r>
            <a:r>
              <a:rPr lang="ru-RU" sz="1600" i="1" spc="5" dirty="0">
                <a:latin typeface="Times New Roman"/>
                <a:cs typeface="Times New Roman"/>
              </a:rPr>
              <a:t> </a:t>
            </a:r>
            <a:r>
              <a:rPr lang="ru-RU" sz="1600" i="1" spc="-55" dirty="0">
                <a:latin typeface="Times New Roman"/>
                <a:cs typeface="Times New Roman"/>
              </a:rPr>
              <a:t>ОО,</a:t>
            </a:r>
            <a:r>
              <a:rPr lang="ru-RU" sz="1600" i="1" spc="-50" dirty="0">
                <a:latin typeface="Times New Roman"/>
                <a:cs typeface="Times New Roman"/>
              </a:rPr>
              <a:t> </a:t>
            </a:r>
            <a:r>
              <a:rPr lang="ru-RU" sz="1600" i="1" spc="-5" dirty="0">
                <a:latin typeface="Times New Roman"/>
                <a:cs typeface="Times New Roman"/>
              </a:rPr>
              <a:t>принуждение</a:t>
            </a:r>
            <a:r>
              <a:rPr lang="ru-RU" sz="1600" i="1" dirty="0">
                <a:latin typeface="Times New Roman"/>
                <a:cs typeface="Times New Roman"/>
              </a:rPr>
              <a:t> к </a:t>
            </a:r>
            <a:r>
              <a:rPr lang="ru-RU" sz="1600" i="1" spc="5" dirty="0">
                <a:latin typeface="Times New Roman"/>
                <a:cs typeface="Times New Roman"/>
              </a:rPr>
              <a:t> </a:t>
            </a:r>
            <a:r>
              <a:rPr lang="ru-RU" sz="1600" i="1" spc="-10" dirty="0">
                <a:latin typeface="Times New Roman"/>
                <a:cs typeface="Times New Roman"/>
              </a:rPr>
              <a:t>благотворительности,</a:t>
            </a:r>
            <a:r>
              <a:rPr lang="ru-RU" sz="1600" i="1" spc="-5" dirty="0">
                <a:latin typeface="Times New Roman"/>
                <a:cs typeface="Times New Roman"/>
              </a:rPr>
              <a:t> </a:t>
            </a:r>
            <a:r>
              <a:rPr lang="ru-RU" sz="1600" i="1" spc="-10" dirty="0">
                <a:latin typeface="Times New Roman"/>
                <a:cs typeface="Times New Roman"/>
              </a:rPr>
              <a:t>сборы на</a:t>
            </a:r>
            <a:r>
              <a:rPr lang="ru-RU" sz="1600" i="1" spc="-5" dirty="0">
                <a:latin typeface="Times New Roman"/>
                <a:cs typeface="Times New Roman"/>
              </a:rPr>
              <a:t> </a:t>
            </a:r>
            <a:r>
              <a:rPr lang="ru-RU" sz="1600" i="1" spc="-25" dirty="0">
                <a:latin typeface="Times New Roman"/>
                <a:cs typeface="Times New Roman"/>
              </a:rPr>
              <a:t>охрану,</a:t>
            </a:r>
            <a:r>
              <a:rPr lang="ru-RU" sz="1600" i="1" spc="-20" dirty="0">
                <a:latin typeface="Times New Roman"/>
                <a:cs typeface="Times New Roman"/>
              </a:rPr>
              <a:t> </a:t>
            </a:r>
            <a:r>
              <a:rPr lang="ru-RU" sz="1600" i="1" spc="-5" dirty="0">
                <a:latin typeface="Times New Roman"/>
                <a:cs typeface="Times New Roman"/>
              </a:rPr>
              <a:t>на </a:t>
            </a:r>
            <a:r>
              <a:rPr lang="ru-RU" sz="1600" i="1" spc="-10" dirty="0">
                <a:latin typeface="Times New Roman"/>
                <a:cs typeface="Times New Roman"/>
              </a:rPr>
              <a:t>ремонт,</a:t>
            </a:r>
            <a:r>
              <a:rPr lang="ru-RU" sz="1600" i="1" spc="405" dirty="0">
                <a:latin typeface="Times New Roman"/>
                <a:cs typeface="Times New Roman"/>
              </a:rPr>
              <a:t> </a:t>
            </a:r>
            <a:r>
              <a:rPr lang="ru-RU" sz="1600" i="1" spc="-5" dirty="0">
                <a:latin typeface="Times New Roman"/>
                <a:cs typeface="Times New Roman"/>
              </a:rPr>
              <a:t>на </a:t>
            </a:r>
            <a:r>
              <a:rPr lang="ru-RU" sz="1600" i="1" spc="-10" dirty="0">
                <a:latin typeface="Times New Roman"/>
                <a:cs typeface="Times New Roman"/>
              </a:rPr>
              <a:t>приобретение </a:t>
            </a:r>
            <a:r>
              <a:rPr lang="ru-RU" sz="1600" i="1" spc="-20" dirty="0">
                <a:latin typeface="Times New Roman"/>
                <a:cs typeface="Times New Roman"/>
              </a:rPr>
              <a:t>мебели</a:t>
            </a:r>
            <a:r>
              <a:rPr lang="ru-RU" sz="1600" i="1" spc="385" dirty="0">
                <a:latin typeface="Times New Roman"/>
                <a:cs typeface="Times New Roman"/>
              </a:rPr>
              <a:t> </a:t>
            </a:r>
            <a:r>
              <a:rPr lang="ru-RU" sz="1600" i="1" dirty="0">
                <a:latin typeface="Times New Roman"/>
                <a:cs typeface="Times New Roman"/>
              </a:rPr>
              <a:t>и т.д. </a:t>
            </a:r>
            <a:r>
              <a:rPr lang="ru-RU" sz="1600" i="1" spc="5" dirty="0">
                <a:latin typeface="Times New Roman"/>
                <a:cs typeface="Times New Roman"/>
              </a:rPr>
              <a:t> </a:t>
            </a:r>
            <a:r>
              <a:rPr lang="ru-RU" sz="1600" i="1" spc="-5" dirty="0">
                <a:latin typeface="Times New Roman"/>
                <a:cs typeface="Times New Roman"/>
              </a:rPr>
              <a:t>Как </a:t>
            </a:r>
            <a:r>
              <a:rPr lang="ru-RU" sz="1600" i="1" dirty="0">
                <a:latin typeface="Times New Roman"/>
                <a:cs typeface="Times New Roman"/>
              </a:rPr>
              <a:t>правило, </a:t>
            </a:r>
            <a:r>
              <a:rPr lang="ru-RU" sz="1600" i="1" spc="-5" dirty="0">
                <a:latin typeface="Times New Roman"/>
                <a:cs typeface="Times New Roman"/>
              </a:rPr>
              <a:t>деньги </a:t>
            </a:r>
            <a:r>
              <a:rPr lang="ru-RU" sz="1600" i="1" spc="-10" dirty="0">
                <a:latin typeface="Times New Roman"/>
                <a:cs typeface="Times New Roman"/>
              </a:rPr>
              <a:t>собираются </a:t>
            </a:r>
            <a:r>
              <a:rPr lang="ru-RU" sz="1600" i="1" spc="-15" dirty="0">
                <a:latin typeface="Times New Roman"/>
                <a:cs typeface="Times New Roman"/>
              </a:rPr>
              <a:t>налом, </a:t>
            </a:r>
            <a:r>
              <a:rPr lang="ru-RU" sz="1600" i="1" dirty="0">
                <a:latin typeface="Times New Roman"/>
                <a:cs typeface="Times New Roman"/>
              </a:rPr>
              <a:t>а </a:t>
            </a:r>
            <a:r>
              <a:rPr lang="ru-RU" sz="1600" i="1" spc="-10" dirty="0">
                <a:latin typeface="Times New Roman"/>
                <a:cs typeface="Times New Roman"/>
              </a:rPr>
              <a:t>наличие </a:t>
            </a:r>
            <a:r>
              <a:rPr lang="ru-RU" sz="1600" i="1" spc="-5" dirty="0">
                <a:latin typeface="Times New Roman"/>
                <a:cs typeface="Times New Roman"/>
              </a:rPr>
              <a:t>«живых» </a:t>
            </a:r>
            <a:r>
              <a:rPr lang="ru-RU" sz="1600" i="1" dirty="0">
                <a:latin typeface="Times New Roman"/>
                <a:cs typeface="Times New Roman"/>
              </a:rPr>
              <a:t>денег </a:t>
            </a:r>
            <a:r>
              <a:rPr lang="ru-RU" sz="1600" i="1" spc="-10" dirty="0">
                <a:latin typeface="Times New Roman"/>
                <a:cs typeface="Times New Roman"/>
              </a:rPr>
              <a:t>обычно чревато </a:t>
            </a:r>
            <a:r>
              <a:rPr lang="ru-RU" sz="1600" i="1" spc="-5" dirty="0">
                <a:latin typeface="Times New Roman"/>
                <a:cs typeface="Times New Roman"/>
              </a:rPr>
              <a:t> </a:t>
            </a:r>
            <a:r>
              <a:rPr lang="ru-RU" sz="1600" i="1" spc="-10" dirty="0">
                <a:latin typeface="Times New Roman"/>
                <a:cs typeface="Times New Roman"/>
              </a:rPr>
              <a:t>соблазнами)</a:t>
            </a:r>
            <a:endParaRPr lang="ru-RU" sz="1600" dirty="0">
              <a:latin typeface="Times New Roman"/>
              <a:cs typeface="Times New Roman"/>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000" b="0" i="0" u="none" strike="noStrike" cap="none" normalizeH="0" baseline="0" dirty="0" smtClean="0">
                <a:ln>
                  <a:noFill/>
                </a:ln>
                <a:solidFill>
                  <a:schemeClr val="tx1"/>
                </a:solidFill>
                <a:effectLst/>
                <a:latin typeface="inherit"/>
              </a:rPr>
              <a:t>Сложившиеся рыночные условия и растущие запросы родителей и студентов увеличивают потенциал для коммерческого использования образовательных услуг.</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36970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243007"/>
            <a:ext cx="77724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var(--sm-portal-sb-sans-display-font-family)"/>
              </a:rPr>
              <a:t>СОЦИАЛЬНЫЕ ПРИЧИНЫ</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Традиционное восприятие "блатных" связей и личного покровительства создает предпосылки для распространения коррупции в системе образования.</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Отсутствует культура неприятия коррупции в обществе, особенно среди молодого поколения, что усиливает привлекательность быстрых способов обогащения.</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Необходимость соответствовать современным стандартам и требованиям работодателя толкает некоторых студентов на поиски обходных путей получения дипломов и удостоверений.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600" b="0" i="0" u="none" strike="noStrike" cap="none" normalizeH="0" baseline="0" dirty="0" smtClean="0">
                <a:ln>
                  <a:noFill/>
                </a:ln>
                <a:solidFill>
                  <a:schemeClr val="tx1"/>
                </a:solidFill>
                <a:effectLst/>
              </a:rPr>
              <a:t/>
            </a:r>
            <a:br>
              <a:rPr kumimoji="0" lang="ru-RU" altLang="ru-RU" sz="600" b="0" i="0" u="none" strike="noStrike" cap="none" normalizeH="0" baseline="0" dirty="0" smtClean="0">
                <a:ln>
                  <a:noFill/>
                </a:ln>
                <a:solidFill>
                  <a:schemeClr val="tx1"/>
                </a:solidFill>
                <a:effectLst/>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705560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47119" y="75456"/>
            <a:ext cx="8991600" cy="7417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var(--sm-portal-sb-sans-display-font-family)"/>
              </a:rPr>
              <a:t>ПОЛИТИКО-ИНСТИТУЦИОНАЛЬНЫЕ ПРИЧИНЫ</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Наличие множества нормативных актов и правил, которые трудно интерпретировать, оставляет простор для субъективных интерпретаций и коррупционных действий.</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Некорректная реализация государственных инициатив и программ, нацеленная на стимулирование реформ в сфере образования, иногда стимулирует коррупционную активность.</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Недостаточно эффективное функционирование судебной системы и правоохранительных органов ослабляет страх перед наказанием за коррупционные преступления.</a:t>
            </a:r>
          </a:p>
          <a:p>
            <a:pPr marL="342900" indent="-342900" eaLnBrk="0" fontAlgn="base" hangingPunct="0">
              <a:spcBef>
                <a:spcPct val="0"/>
              </a:spcBef>
              <a:spcAft>
                <a:spcPct val="0"/>
              </a:spcAft>
              <a:buFont typeface="Wingdings" panose="05000000000000000000" pitchFamily="2" charset="2"/>
              <a:buChar char="q"/>
            </a:pPr>
            <a:r>
              <a:rPr lang="ru-RU" sz="2400" i="1" dirty="0"/>
              <a:t>Использование коррупционной составляющей действующего  законодательства об образовании </a:t>
            </a:r>
            <a:endParaRPr lang="ru-RU" sz="2400" dirty="0"/>
          </a:p>
          <a:p>
            <a:pPr eaLnBrk="0" fontAlgn="base" hangingPunct="0">
              <a:spcBef>
                <a:spcPct val="0"/>
              </a:spcBef>
              <a:spcAft>
                <a:spcPct val="0"/>
              </a:spcAft>
            </a:pPr>
            <a:r>
              <a:rPr lang="ru-RU" sz="1600" i="1" spc="-20" dirty="0" smtClean="0">
                <a:latin typeface="Arial"/>
                <a:cs typeface="Arial"/>
              </a:rPr>
              <a:t>(</a:t>
            </a:r>
            <a:r>
              <a:rPr lang="ru-RU" sz="1600" i="1" spc="-20" dirty="0" smtClean="0">
                <a:latin typeface="Times New Roman"/>
                <a:cs typeface="Times New Roman"/>
              </a:rPr>
              <a:t>законодательством</a:t>
            </a:r>
            <a:r>
              <a:rPr lang="ru-RU" sz="1600" i="1" spc="-15" dirty="0" smtClean="0">
                <a:latin typeface="Times New Roman"/>
                <a:cs typeface="Times New Roman"/>
              </a:rPr>
              <a:t> </a:t>
            </a:r>
            <a:r>
              <a:rPr lang="ru-RU" sz="1600" i="1" spc="-10" dirty="0" smtClean="0">
                <a:latin typeface="Times New Roman"/>
                <a:cs typeface="Times New Roman"/>
              </a:rPr>
              <a:t>не</a:t>
            </a:r>
            <a:r>
              <a:rPr lang="ru-RU" sz="1600" i="1" spc="-5" dirty="0" smtClean="0">
                <a:latin typeface="Times New Roman"/>
                <a:cs typeface="Times New Roman"/>
              </a:rPr>
              <a:t> запрещается </a:t>
            </a:r>
            <a:r>
              <a:rPr lang="ru-RU" sz="1600" i="1" dirty="0" smtClean="0">
                <a:latin typeface="Times New Roman"/>
                <a:cs typeface="Times New Roman"/>
              </a:rPr>
              <a:t> </a:t>
            </a:r>
            <a:r>
              <a:rPr lang="ru-RU" sz="1600" i="1" spc="-5" dirty="0" smtClean="0">
                <a:latin typeface="Times New Roman"/>
                <a:cs typeface="Times New Roman"/>
              </a:rPr>
              <a:t>привлечение</a:t>
            </a:r>
            <a:r>
              <a:rPr lang="ru-RU" sz="1600" i="1" dirty="0" smtClean="0">
                <a:latin typeface="Times New Roman"/>
                <a:cs typeface="Times New Roman"/>
              </a:rPr>
              <a:t> для</a:t>
            </a:r>
            <a:r>
              <a:rPr lang="ru-RU" sz="1600" i="1" spc="5" dirty="0" smtClean="0">
                <a:latin typeface="Times New Roman"/>
                <a:cs typeface="Times New Roman"/>
              </a:rPr>
              <a:t> </a:t>
            </a:r>
            <a:r>
              <a:rPr lang="ru-RU" sz="1600" i="1" dirty="0" smtClean="0">
                <a:latin typeface="Times New Roman"/>
                <a:cs typeface="Times New Roman"/>
              </a:rPr>
              <a:t>целей</a:t>
            </a:r>
            <a:r>
              <a:rPr lang="ru-RU" sz="1600" i="1" spc="5" dirty="0" smtClean="0">
                <a:latin typeface="Times New Roman"/>
                <a:cs typeface="Times New Roman"/>
              </a:rPr>
              <a:t> </a:t>
            </a:r>
            <a:r>
              <a:rPr lang="ru-RU" sz="1600" i="1" spc="-10" dirty="0" smtClean="0">
                <a:latin typeface="Times New Roman"/>
                <a:cs typeface="Times New Roman"/>
              </a:rPr>
              <a:t>образования</a:t>
            </a:r>
            <a:r>
              <a:rPr lang="ru-RU" sz="1600" i="1" spc="-5" dirty="0" smtClean="0">
                <a:latin typeface="Times New Roman"/>
                <a:cs typeface="Times New Roman"/>
              </a:rPr>
              <a:t> </a:t>
            </a:r>
            <a:r>
              <a:rPr lang="ru-RU" sz="1600" i="1" spc="-10" dirty="0" smtClean="0">
                <a:latin typeface="Times New Roman"/>
                <a:cs typeface="Times New Roman"/>
              </a:rPr>
              <a:t>на</a:t>
            </a:r>
            <a:r>
              <a:rPr lang="ru-RU" sz="1600" i="1" spc="-5" dirty="0" smtClean="0">
                <a:latin typeface="Times New Roman"/>
                <a:cs typeface="Times New Roman"/>
              </a:rPr>
              <a:t> </a:t>
            </a:r>
            <a:r>
              <a:rPr lang="ru-RU" sz="1600" i="1" spc="-15" dirty="0" smtClean="0">
                <a:latin typeface="Times New Roman"/>
                <a:cs typeface="Times New Roman"/>
              </a:rPr>
              <a:t>добровольной</a:t>
            </a:r>
            <a:r>
              <a:rPr lang="ru-RU" sz="1600" i="1" spc="-10" dirty="0" smtClean="0">
                <a:latin typeface="Times New Roman"/>
                <a:cs typeface="Times New Roman"/>
              </a:rPr>
              <a:t> </a:t>
            </a:r>
            <a:r>
              <a:rPr lang="ru-RU" sz="1600" i="1" spc="-5" dirty="0" smtClean="0">
                <a:latin typeface="Times New Roman"/>
                <a:cs typeface="Times New Roman"/>
              </a:rPr>
              <a:t>основе</a:t>
            </a:r>
            <a:r>
              <a:rPr lang="ru-RU" sz="1600" i="1" dirty="0" smtClean="0">
                <a:latin typeface="Times New Roman"/>
                <a:cs typeface="Times New Roman"/>
              </a:rPr>
              <a:t> </a:t>
            </a:r>
            <a:r>
              <a:rPr lang="ru-RU" sz="1600" i="1" spc="-15" dirty="0" smtClean="0">
                <a:latin typeface="Times New Roman"/>
                <a:cs typeface="Times New Roman"/>
              </a:rPr>
              <a:t>спонсорской</a:t>
            </a:r>
            <a:r>
              <a:rPr lang="ru-RU" sz="1600" i="1" spc="-10" dirty="0" smtClean="0">
                <a:latin typeface="Times New Roman"/>
                <a:cs typeface="Times New Roman"/>
              </a:rPr>
              <a:t> </a:t>
            </a:r>
            <a:r>
              <a:rPr lang="ru-RU" sz="1600" i="1" spc="-15" dirty="0" smtClean="0">
                <a:latin typeface="Times New Roman"/>
                <a:cs typeface="Times New Roman"/>
              </a:rPr>
              <a:t>помощи, </a:t>
            </a:r>
            <a:r>
              <a:rPr lang="ru-RU" sz="1600" i="1" spc="-10" dirty="0" smtClean="0">
                <a:latin typeface="Times New Roman"/>
                <a:cs typeface="Times New Roman"/>
              </a:rPr>
              <a:t> средств</a:t>
            </a:r>
            <a:r>
              <a:rPr lang="ru-RU" sz="1600" i="1" spc="-5" dirty="0" smtClean="0">
                <a:latin typeface="Times New Roman"/>
                <a:cs typeface="Times New Roman"/>
              </a:rPr>
              <a:t> родителей,</a:t>
            </a:r>
            <a:r>
              <a:rPr lang="ru-RU" sz="1600" i="1" dirty="0" smtClean="0">
                <a:latin typeface="Times New Roman"/>
                <a:cs typeface="Times New Roman"/>
              </a:rPr>
              <a:t> </a:t>
            </a:r>
            <a:r>
              <a:rPr lang="ru-RU" sz="1600" i="1" spc="-5" dirty="0" smtClean="0">
                <a:latin typeface="Times New Roman"/>
                <a:cs typeface="Times New Roman"/>
              </a:rPr>
              <a:t>организаций,</a:t>
            </a:r>
            <a:r>
              <a:rPr lang="ru-RU" sz="1600" i="1" dirty="0" smtClean="0">
                <a:latin typeface="Times New Roman"/>
                <a:cs typeface="Times New Roman"/>
              </a:rPr>
              <a:t> </a:t>
            </a:r>
            <a:r>
              <a:rPr lang="ru-RU" sz="1600" i="1" spc="-10" dirty="0" smtClean="0">
                <a:latin typeface="Times New Roman"/>
                <a:cs typeface="Times New Roman"/>
              </a:rPr>
              <a:t>предприятий.</a:t>
            </a:r>
            <a:r>
              <a:rPr lang="ru-RU" sz="1600" i="1" spc="-5" dirty="0" smtClean="0">
                <a:latin typeface="Times New Roman"/>
                <a:cs typeface="Times New Roman"/>
              </a:rPr>
              <a:t> Администрация</a:t>
            </a:r>
            <a:r>
              <a:rPr lang="ru-RU" sz="1600" i="1" dirty="0" smtClean="0">
                <a:latin typeface="Times New Roman"/>
                <a:cs typeface="Times New Roman"/>
              </a:rPr>
              <a:t> </a:t>
            </a:r>
            <a:r>
              <a:rPr lang="ru-RU" sz="1600" i="1" spc="-45" dirty="0" smtClean="0">
                <a:latin typeface="Times New Roman"/>
                <a:cs typeface="Times New Roman"/>
              </a:rPr>
              <a:t>ОО</a:t>
            </a:r>
            <a:r>
              <a:rPr lang="ru-RU" sz="1600" i="1" spc="715" dirty="0" smtClean="0">
                <a:latin typeface="Times New Roman"/>
                <a:cs typeface="Times New Roman"/>
              </a:rPr>
              <a:t> </a:t>
            </a:r>
            <a:r>
              <a:rPr lang="ru-RU" sz="1600" i="1" spc="-15" dirty="0" smtClean="0">
                <a:latin typeface="Times New Roman"/>
                <a:cs typeface="Times New Roman"/>
              </a:rPr>
              <a:t>использует </a:t>
            </a:r>
            <a:r>
              <a:rPr lang="ru-RU" sz="1600" i="1" spc="-10" dirty="0" smtClean="0">
                <a:latin typeface="Times New Roman"/>
                <a:cs typeface="Times New Roman"/>
              </a:rPr>
              <a:t> </a:t>
            </a:r>
            <a:r>
              <a:rPr lang="ru-RU" sz="1600" i="1" spc="-5" dirty="0" smtClean="0">
                <a:latin typeface="Times New Roman"/>
                <a:cs typeface="Times New Roman"/>
              </a:rPr>
              <a:t>данный </a:t>
            </a:r>
            <a:r>
              <a:rPr lang="ru-RU" sz="1600" i="1" spc="-10" dirty="0" smtClean="0">
                <a:latin typeface="Times New Roman"/>
                <a:cs typeface="Times New Roman"/>
              </a:rPr>
              <a:t>факт</a:t>
            </a:r>
            <a:r>
              <a:rPr lang="ru-RU" sz="1600" i="1" spc="-5" dirty="0" smtClean="0">
                <a:latin typeface="Times New Roman"/>
                <a:cs typeface="Times New Roman"/>
              </a:rPr>
              <a:t> </a:t>
            </a:r>
            <a:r>
              <a:rPr lang="ru-RU" sz="1600" i="1" spc="-10" dirty="0" smtClean="0">
                <a:latin typeface="Times New Roman"/>
                <a:cs typeface="Times New Roman"/>
              </a:rPr>
              <a:t>будто </a:t>
            </a:r>
            <a:r>
              <a:rPr lang="ru-RU" sz="1600" i="1" spc="-5" dirty="0" smtClean="0">
                <a:latin typeface="Times New Roman"/>
                <a:cs typeface="Times New Roman"/>
              </a:rPr>
              <a:t>бы для</a:t>
            </a:r>
            <a:r>
              <a:rPr lang="ru-RU" sz="1600" i="1" dirty="0" smtClean="0">
                <a:latin typeface="Times New Roman"/>
                <a:cs typeface="Times New Roman"/>
              </a:rPr>
              <a:t> </a:t>
            </a:r>
            <a:r>
              <a:rPr lang="ru-RU" sz="1600" i="1" spc="-10" dirty="0" smtClean="0">
                <a:latin typeface="Times New Roman"/>
                <a:cs typeface="Times New Roman"/>
              </a:rPr>
              <a:t>добровольных </a:t>
            </a:r>
            <a:r>
              <a:rPr lang="ru-RU" sz="1600" i="1" spc="-15" dirty="0" smtClean="0">
                <a:latin typeface="Times New Roman"/>
                <a:cs typeface="Times New Roman"/>
              </a:rPr>
              <a:t>взносов,</a:t>
            </a:r>
            <a:r>
              <a:rPr lang="ru-RU" sz="1600" i="1" spc="-10" dirty="0" smtClean="0">
                <a:latin typeface="Times New Roman"/>
                <a:cs typeface="Times New Roman"/>
              </a:rPr>
              <a:t> </a:t>
            </a:r>
            <a:r>
              <a:rPr lang="ru-RU" sz="1600" i="1" spc="-15" dirty="0" smtClean="0">
                <a:latin typeface="Times New Roman"/>
                <a:cs typeface="Times New Roman"/>
              </a:rPr>
              <a:t>которые</a:t>
            </a:r>
            <a:r>
              <a:rPr lang="ru-RU" sz="1600" i="1" spc="-10" dirty="0" smtClean="0">
                <a:latin typeface="Times New Roman"/>
                <a:cs typeface="Times New Roman"/>
              </a:rPr>
              <a:t> фактически</a:t>
            </a:r>
            <a:r>
              <a:rPr lang="ru-RU" sz="1600" i="1" spc="-5" dirty="0" smtClean="0">
                <a:latin typeface="Times New Roman"/>
                <a:cs typeface="Times New Roman"/>
              </a:rPr>
              <a:t> </a:t>
            </a:r>
            <a:r>
              <a:rPr lang="ru-RU" sz="1600" i="1" spc="-10" dirty="0" smtClean="0">
                <a:latin typeface="Times New Roman"/>
                <a:cs typeface="Times New Roman"/>
              </a:rPr>
              <a:t>являются </a:t>
            </a:r>
            <a:r>
              <a:rPr lang="ru-RU" sz="1600" i="1" spc="-5" dirty="0" smtClean="0">
                <a:latin typeface="Times New Roman"/>
                <a:cs typeface="Times New Roman"/>
              </a:rPr>
              <a:t> </a:t>
            </a:r>
            <a:r>
              <a:rPr lang="ru-RU" sz="1600" i="1" spc="-15" dirty="0" smtClean="0">
                <a:latin typeface="Times New Roman"/>
                <a:cs typeface="Times New Roman"/>
              </a:rPr>
              <a:t>обязательными.</a:t>
            </a:r>
            <a:r>
              <a:rPr lang="ru-RU" sz="1600" i="1" spc="-10" dirty="0" smtClean="0">
                <a:latin typeface="Times New Roman"/>
                <a:cs typeface="Times New Roman"/>
              </a:rPr>
              <a:t> </a:t>
            </a:r>
            <a:r>
              <a:rPr lang="ru-RU" sz="1600" i="1" spc="-5" dirty="0" smtClean="0">
                <a:latin typeface="Times New Roman"/>
                <a:cs typeface="Times New Roman"/>
              </a:rPr>
              <a:t>Обычно</a:t>
            </a:r>
            <a:r>
              <a:rPr lang="ru-RU" sz="1600" i="1" dirty="0" smtClean="0">
                <a:latin typeface="Times New Roman"/>
                <a:cs typeface="Times New Roman"/>
              </a:rPr>
              <a:t> </a:t>
            </a:r>
            <a:r>
              <a:rPr lang="ru-RU" sz="1600" i="1" spc="-15" dirty="0" smtClean="0">
                <a:latin typeface="Times New Roman"/>
                <a:cs typeface="Times New Roman"/>
              </a:rPr>
              <a:t>сборы</a:t>
            </a:r>
            <a:r>
              <a:rPr lang="ru-RU" sz="1600" i="1" spc="-10" dirty="0" smtClean="0">
                <a:latin typeface="Times New Roman"/>
                <a:cs typeface="Times New Roman"/>
              </a:rPr>
              <a:t> </a:t>
            </a:r>
            <a:r>
              <a:rPr lang="ru-RU" sz="1600" i="1" spc="-5" dirty="0" smtClean="0">
                <a:latin typeface="Times New Roman"/>
                <a:cs typeface="Times New Roman"/>
              </a:rPr>
              <a:t>осуществляются</a:t>
            </a:r>
            <a:r>
              <a:rPr lang="ru-RU" sz="1600" i="1" dirty="0" smtClean="0">
                <a:latin typeface="Times New Roman"/>
                <a:cs typeface="Times New Roman"/>
              </a:rPr>
              <a:t> по</a:t>
            </a:r>
            <a:r>
              <a:rPr lang="ru-RU" sz="1600" i="1" spc="5" dirty="0" smtClean="0">
                <a:latin typeface="Times New Roman"/>
                <a:cs typeface="Times New Roman"/>
              </a:rPr>
              <a:t> </a:t>
            </a:r>
            <a:r>
              <a:rPr lang="ru-RU" sz="1600" i="1" spc="-5" dirty="0" smtClean="0">
                <a:latin typeface="Times New Roman"/>
                <a:cs typeface="Times New Roman"/>
              </a:rPr>
              <a:t>классам</a:t>
            </a:r>
            <a:r>
              <a:rPr lang="ru-RU" sz="1600" i="1" dirty="0" smtClean="0">
                <a:latin typeface="Times New Roman"/>
                <a:cs typeface="Times New Roman"/>
              </a:rPr>
              <a:t> классными </a:t>
            </a:r>
            <a:r>
              <a:rPr lang="ru-RU" sz="1600" i="1" spc="5" dirty="0" smtClean="0">
                <a:latin typeface="Times New Roman"/>
                <a:cs typeface="Times New Roman"/>
              </a:rPr>
              <a:t> </a:t>
            </a:r>
            <a:r>
              <a:rPr lang="ru-RU" sz="1600" i="1" spc="-15" dirty="0" smtClean="0">
                <a:latin typeface="Times New Roman"/>
                <a:cs typeface="Times New Roman"/>
              </a:rPr>
              <a:t>руководителями, </a:t>
            </a:r>
            <a:r>
              <a:rPr lang="ru-RU" sz="1600" i="1" dirty="0" smtClean="0">
                <a:latin typeface="Times New Roman"/>
                <a:cs typeface="Times New Roman"/>
              </a:rPr>
              <a:t>по </a:t>
            </a:r>
            <a:r>
              <a:rPr lang="ru-RU" sz="1600" i="1" spc="-10" dirty="0" smtClean="0">
                <a:latin typeface="Times New Roman"/>
                <a:cs typeface="Times New Roman"/>
              </a:rPr>
              <a:t>группам </a:t>
            </a:r>
            <a:r>
              <a:rPr lang="ru-RU" sz="1600" i="1" dirty="0" smtClean="0">
                <a:latin typeface="Times New Roman"/>
                <a:cs typeface="Times New Roman"/>
              </a:rPr>
              <a:t>– </a:t>
            </a:r>
            <a:r>
              <a:rPr lang="ru-RU" sz="1600" i="1" spc="-10" dirty="0" smtClean="0">
                <a:latin typeface="Times New Roman"/>
                <a:cs typeface="Times New Roman"/>
              </a:rPr>
              <a:t>воспитателем,</a:t>
            </a:r>
            <a:r>
              <a:rPr lang="ru-RU" sz="1600" i="1" spc="-5" dirty="0" smtClean="0">
                <a:latin typeface="Times New Roman"/>
                <a:cs typeface="Times New Roman"/>
              </a:rPr>
              <a:t> </a:t>
            </a:r>
            <a:r>
              <a:rPr lang="ru-RU" sz="1600" i="1" dirty="0" smtClean="0">
                <a:latin typeface="Times New Roman"/>
                <a:cs typeface="Times New Roman"/>
              </a:rPr>
              <a:t>и </a:t>
            </a:r>
            <a:r>
              <a:rPr lang="ru-RU" sz="1600" i="1" spc="5" dirty="0" smtClean="0">
                <a:latin typeface="Times New Roman"/>
                <a:cs typeface="Times New Roman"/>
              </a:rPr>
              <a:t>т.д., </a:t>
            </a:r>
            <a:r>
              <a:rPr lang="ru-RU" sz="1600" i="1" spc="-5" dirty="0" smtClean="0">
                <a:latin typeface="Times New Roman"/>
                <a:cs typeface="Times New Roman"/>
              </a:rPr>
              <a:t>сдаются </a:t>
            </a:r>
            <a:r>
              <a:rPr lang="ru-RU" sz="1600" i="1" dirty="0" smtClean="0">
                <a:latin typeface="Times New Roman"/>
                <a:cs typeface="Times New Roman"/>
              </a:rPr>
              <a:t>иногда </a:t>
            </a:r>
            <a:r>
              <a:rPr lang="ru-RU" sz="1600" i="1" spc="-10" dirty="0" smtClean="0">
                <a:latin typeface="Times New Roman"/>
                <a:cs typeface="Times New Roman"/>
              </a:rPr>
              <a:t>директору </a:t>
            </a:r>
            <a:r>
              <a:rPr lang="ru-RU" sz="1600" i="1" spc="-105" dirty="0" smtClean="0">
                <a:latin typeface="Times New Roman"/>
                <a:cs typeface="Times New Roman"/>
              </a:rPr>
              <a:t>ОО </a:t>
            </a:r>
            <a:r>
              <a:rPr lang="ru-RU" sz="1600" i="1" spc="-100" dirty="0" smtClean="0">
                <a:latin typeface="Times New Roman"/>
                <a:cs typeface="Times New Roman"/>
              </a:rPr>
              <a:t> </a:t>
            </a:r>
            <a:r>
              <a:rPr lang="ru-RU" sz="1600" i="1" dirty="0" smtClean="0">
                <a:latin typeface="Times New Roman"/>
                <a:cs typeface="Times New Roman"/>
              </a:rPr>
              <a:t>или </a:t>
            </a:r>
            <a:r>
              <a:rPr lang="ru-RU" sz="1600" i="1" spc="-10" dirty="0" smtClean="0">
                <a:latin typeface="Times New Roman"/>
                <a:cs typeface="Times New Roman"/>
              </a:rPr>
              <a:t>другим </a:t>
            </a:r>
            <a:r>
              <a:rPr lang="ru-RU" sz="1600" i="1" dirty="0" smtClean="0">
                <a:latin typeface="Times New Roman"/>
                <a:cs typeface="Times New Roman"/>
              </a:rPr>
              <a:t>лицам, </a:t>
            </a:r>
            <a:r>
              <a:rPr lang="ru-RU" sz="1600" i="1" spc="-5" dirty="0" smtClean="0">
                <a:latin typeface="Times New Roman"/>
                <a:cs typeface="Times New Roman"/>
              </a:rPr>
              <a:t>хранятся </a:t>
            </a:r>
            <a:r>
              <a:rPr lang="ru-RU" sz="1600" i="1" spc="-10" dirty="0" smtClean="0">
                <a:latin typeface="Times New Roman"/>
                <a:cs typeface="Times New Roman"/>
              </a:rPr>
              <a:t>наличкой </a:t>
            </a:r>
            <a:r>
              <a:rPr lang="ru-RU" sz="1600" i="1" dirty="0" smtClean="0">
                <a:latin typeface="Times New Roman"/>
                <a:cs typeface="Times New Roman"/>
              </a:rPr>
              <a:t>или в </a:t>
            </a:r>
            <a:r>
              <a:rPr lang="ru-RU" sz="1600" i="1" spc="-10" dirty="0" smtClean="0">
                <a:latin typeface="Times New Roman"/>
                <a:cs typeface="Times New Roman"/>
              </a:rPr>
              <a:t>сейфе </a:t>
            </a:r>
            <a:r>
              <a:rPr lang="ru-RU" sz="1600" i="1" spc="-5" dirty="0" smtClean="0">
                <a:latin typeface="Times New Roman"/>
                <a:cs typeface="Times New Roman"/>
              </a:rPr>
              <a:t>директора, </a:t>
            </a:r>
            <a:r>
              <a:rPr lang="ru-RU" sz="1600" i="1" dirty="0" smtClean="0">
                <a:latin typeface="Times New Roman"/>
                <a:cs typeface="Times New Roman"/>
              </a:rPr>
              <a:t>или в </a:t>
            </a:r>
            <a:r>
              <a:rPr lang="ru-RU" sz="1600" i="1" spc="-10" dirty="0" smtClean="0">
                <a:latin typeface="Times New Roman"/>
                <a:cs typeface="Times New Roman"/>
              </a:rPr>
              <a:t>бухгалтерии, </a:t>
            </a:r>
            <a:r>
              <a:rPr lang="ru-RU" sz="1600" i="1" spc="-20" dirty="0" smtClean="0">
                <a:latin typeface="Times New Roman"/>
                <a:cs typeface="Times New Roman"/>
              </a:rPr>
              <a:t>не </a:t>
            </a:r>
            <a:r>
              <a:rPr lang="ru-RU" sz="1600" i="1" spc="-15" dirty="0" smtClean="0">
                <a:latin typeface="Times New Roman"/>
                <a:cs typeface="Times New Roman"/>
              </a:rPr>
              <a:t> </a:t>
            </a:r>
            <a:r>
              <a:rPr lang="ru-RU" sz="1600" i="1" spc="-10" dirty="0" smtClean="0">
                <a:latin typeface="Times New Roman"/>
                <a:cs typeface="Times New Roman"/>
              </a:rPr>
              <a:t>приходуются,</a:t>
            </a:r>
            <a:r>
              <a:rPr lang="ru-RU" sz="1600" i="1" spc="-5" dirty="0" smtClean="0">
                <a:latin typeface="Times New Roman"/>
                <a:cs typeface="Times New Roman"/>
              </a:rPr>
              <a:t> квитанции</a:t>
            </a:r>
            <a:r>
              <a:rPr lang="ru-RU" sz="1600" i="1" dirty="0" smtClean="0">
                <a:latin typeface="Times New Roman"/>
                <a:cs typeface="Times New Roman"/>
              </a:rPr>
              <a:t> </a:t>
            </a:r>
            <a:r>
              <a:rPr lang="ru-RU" sz="1600" i="1" spc="-15" dirty="0" smtClean="0">
                <a:latin typeface="Times New Roman"/>
                <a:cs typeface="Times New Roman"/>
              </a:rPr>
              <a:t>родителям</a:t>
            </a:r>
            <a:r>
              <a:rPr lang="ru-RU" sz="1600" i="1" spc="-10" dirty="0" smtClean="0">
                <a:latin typeface="Times New Roman"/>
                <a:cs typeface="Times New Roman"/>
              </a:rPr>
              <a:t> </a:t>
            </a:r>
            <a:r>
              <a:rPr lang="ru-RU" sz="1600" i="1" spc="-5" dirty="0" smtClean="0">
                <a:latin typeface="Times New Roman"/>
                <a:cs typeface="Times New Roman"/>
              </a:rPr>
              <a:t>(обучающимся)</a:t>
            </a:r>
            <a:r>
              <a:rPr lang="ru-RU" sz="1600" i="1" dirty="0" smtClean="0">
                <a:latin typeface="Times New Roman"/>
                <a:cs typeface="Times New Roman"/>
              </a:rPr>
              <a:t> </a:t>
            </a:r>
            <a:r>
              <a:rPr lang="ru-RU" sz="1600" i="1" spc="-5" dirty="0" smtClean="0">
                <a:latin typeface="Times New Roman"/>
                <a:cs typeface="Times New Roman"/>
              </a:rPr>
              <a:t>не</a:t>
            </a:r>
            <a:r>
              <a:rPr lang="ru-RU" sz="1600" i="1" dirty="0" smtClean="0">
                <a:latin typeface="Times New Roman"/>
                <a:cs typeface="Times New Roman"/>
              </a:rPr>
              <a:t> </a:t>
            </a:r>
            <a:r>
              <a:rPr lang="ru-RU" sz="1600" i="1" spc="-5" dirty="0" smtClean="0">
                <a:latin typeface="Times New Roman"/>
                <a:cs typeface="Times New Roman"/>
              </a:rPr>
              <a:t>выдаются,</a:t>
            </a:r>
            <a:r>
              <a:rPr lang="ru-RU" sz="1600" i="1" dirty="0" smtClean="0">
                <a:latin typeface="Times New Roman"/>
                <a:cs typeface="Times New Roman"/>
              </a:rPr>
              <a:t> </a:t>
            </a:r>
            <a:r>
              <a:rPr lang="ru-RU" sz="1600" i="1" spc="-15" dirty="0" smtClean="0">
                <a:latin typeface="Times New Roman"/>
                <a:cs typeface="Times New Roman"/>
              </a:rPr>
              <a:t>отчет</a:t>
            </a:r>
            <a:r>
              <a:rPr lang="ru-RU" sz="1600" i="1" spc="-10" dirty="0" smtClean="0">
                <a:latin typeface="Times New Roman"/>
                <a:cs typeface="Times New Roman"/>
              </a:rPr>
              <a:t> </a:t>
            </a:r>
            <a:r>
              <a:rPr lang="ru-RU" sz="1600" i="1" spc="-15" dirty="0" smtClean="0">
                <a:latin typeface="Times New Roman"/>
                <a:cs typeface="Times New Roman"/>
              </a:rPr>
              <a:t>об</a:t>
            </a:r>
            <a:r>
              <a:rPr lang="ru-RU" sz="1600" i="1" spc="-10" dirty="0" smtClean="0">
                <a:latin typeface="Times New Roman"/>
                <a:cs typeface="Times New Roman"/>
              </a:rPr>
              <a:t> </a:t>
            </a:r>
            <a:r>
              <a:rPr lang="ru-RU" sz="1600" i="1" spc="-15" dirty="0" smtClean="0">
                <a:latin typeface="Times New Roman"/>
                <a:cs typeface="Times New Roman"/>
              </a:rPr>
              <a:t>их </a:t>
            </a:r>
            <a:r>
              <a:rPr lang="ru-RU" sz="1600" i="1" spc="-10" dirty="0" smtClean="0">
                <a:latin typeface="Times New Roman"/>
                <a:cs typeface="Times New Roman"/>
              </a:rPr>
              <a:t> расходовании </a:t>
            </a:r>
            <a:r>
              <a:rPr lang="ru-RU" sz="1600" i="1" dirty="0" smtClean="0">
                <a:latin typeface="Times New Roman"/>
                <a:cs typeface="Times New Roman"/>
              </a:rPr>
              <a:t>до </a:t>
            </a:r>
            <a:r>
              <a:rPr lang="ru-RU" sz="1600" i="1" spc="-10" dirty="0" smtClean="0">
                <a:latin typeface="Times New Roman"/>
                <a:cs typeface="Times New Roman"/>
              </a:rPr>
              <a:t>сведения </a:t>
            </a:r>
            <a:r>
              <a:rPr lang="ru-RU" sz="1600" i="1" spc="-5" dirty="0" smtClean="0">
                <a:latin typeface="Times New Roman"/>
                <a:cs typeface="Times New Roman"/>
              </a:rPr>
              <a:t>родителей </a:t>
            </a:r>
            <a:r>
              <a:rPr lang="ru-RU" sz="1600" i="1" dirty="0" smtClean="0">
                <a:latin typeface="Times New Roman"/>
                <a:cs typeface="Times New Roman"/>
              </a:rPr>
              <a:t>и </a:t>
            </a:r>
            <a:r>
              <a:rPr lang="ru-RU" sz="1600" i="1" spc="-15" dirty="0" smtClean="0">
                <a:latin typeface="Times New Roman"/>
                <a:cs typeface="Times New Roman"/>
              </a:rPr>
              <a:t>обучающихся </a:t>
            </a:r>
            <a:r>
              <a:rPr lang="ru-RU" sz="1600" i="1" spc="-10" dirty="0" smtClean="0">
                <a:latin typeface="Times New Roman"/>
                <a:cs typeface="Times New Roman"/>
              </a:rPr>
              <a:t>не доводится. Установить, </a:t>
            </a:r>
            <a:r>
              <a:rPr lang="ru-RU" sz="1600" i="1" dirty="0" smtClean="0">
                <a:latin typeface="Times New Roman"/>
                <a:cs typeface="Times New Roman"/>
              </a:rPr>
              <a:t>было </a:t>
            </a:r>
            <a:r>
              <a:rPr lang="ru-RU" sz="1600" i="1" spc="5" dirty="0" smtClean="0">
                <a:latin typeface="Times New Roman"/>
                <a:cs typeface="Times New Roman"/>
              </a:rPr>
              <a:t> </a:t>
            </a:r>
            <a:r>
              <a:rPr lang="ru-RU" sz="1600" i="1" dirty="0" smtClean="0">
                <a:latin typeface="Times New Roman"/>
                <a:cs typeface="Times New Roman"/>
              </a:rPr>
              <a:t>ли</a:t>
            </a:r>
            <a:r>
              <a:rPr lang="ru-RU" sz="1600" i="1" spc="-20" dirty="0" smtClean="0">
                <a:latin typeface="Times New Roman"/>
                <a:cs typeface="Times New Roman"/>
              </a:rPr>
              <a:t> </a:t>
            </a:r>
            <a:r>
              <a:rPr lang="ru-RU" sz="1600" i="1" spc="-5" dirty="0" smtClean="0">
                <a:latin typeface="Times New Roman"/>
                <a:cs typeface="Times New Roman"/>
              </a:rPr>
              <a:t>присвоение</a:t>
            </a:r>
            <a:r>
              <a:rPr lang="ru-RU" sz="1600" i="1" spc="390" dirty="0" smtClean="0">
                <a:latin typeface="Times New Roman"/>
                <a:cs typeface="Times New Roman"/>
              </a:rPr>
              <a:t> </a:t>
            </a:r>
            <a:r>
              <a:rPr lang="ru-RU" sz="1600" i="1" dirty="0" smtClean="0">
                <a:latin typeface="Times New Roman"/>
                <a:cs typeface="Times New Roman"/>
              </a:rPr>
              <a:t>или</a:t>
            </a:r>
            <a:r>
              <a:rPr lang="ru-RU" sz="1600" i="1" spc="-20" dirty="0" smtClean="0">
                <a:latin typeface="Times New Roman"/>
                <a:cs typeface="Times New Roman"/>
              </a:rPr>
              <a:t> </a:t>
            </a:r>
            <a:r>
              <a:rPr lang="ru-RU" sz="1600" i="1" spc="5" dirty="0" smtClean="0">
                <a:latin typeface="Times New Roman"/>
                <a:cs typeface="Times New Roman"/>
              </a:rPr>
              <a:t>нет,</a:t>
            </a:r>
            <a:r>
              <a:rPr lang="ru-RU" sz="1600" i="1" spc="-25" dirty="0" smtClean="0">
                <a:latin typeface="Times New Roman"/>
                <a:cs typeface="Times New Roman"/>
              </a:rPr>
              <a:t> </a:t>
            </a:r>
            <a:r>
              <a:rPr lang="ru-RU" sz="1600" i="1" spc="-20" dirty="0" smtClean="0">
                <a:latin typeface="Times New Roman"/>
                <a:cs typeface="Times New Roman"/>
              </a:rPr>
              <a:t>как</a:t>
            </a:r>
            <a:r>
              <a:rPr lang="ru-RU" sz="1600" i="1" spc="15" dirty="0" smtClean="0">
                <a:latin typeface="Times New Roman"/>
                <a:cs typeface="Times New Roman"/>
              </a:rPr>
              <a:t> </a:t>
            </a:r>
            <a:r>
              <a:rPr lang="ru-RU" sz="1600" i="1" dirty="0" smtClean="0">
                <a:latin typeface="Times New Roman"/>
                <a:cs typeface="Times New Roman"/>
              </a:rPr>
              <a:t>правило,</a:t>
            </a:r>
            <a:r>
              <a:rPr lang="ru-RU" sz="1600" i="1" spc="-20" dirty="0" smtClean="0">
                <a:latin typeface="Times New Roman"/>
                <a:cs typeface="Times New Roman"/>
              </a:rPr>
              <a:t> </a:t>
            </a:r>
            <a:r>
              <a:rPr lang="ru-RU" sz="1600" i="1" spc="-5" dirty="0" smtClean="0">
                <a:latin typeface="Times New Roman"/>
                <a:cs typeface="Times New Roman"/>
              </a:rPr>
              <a:t>не</a:t>
            </a:r>
            <a:r>
              <a:rPr lang="ru-RU" sz="1600" i="1" spc="-20" dirty="0" smtClean="0">
                <a:latin typeface="Times New Roman"/>
                <a:cs typeface="Times New Roman"/>
              </a:rPr>
              <a:t> </a:t>
            </a:r>
            <a:r>
              <a:rPr lang="ru-RU" sz="1600" i="1" spc="-5" dirty="0" smtClean="0">
                <a:latin typeface="Times New Roman"/>
                <a:cs typeface="Times New Roman"/>
              </a:rPr>
              <a:t>представляется</a:t>
            </a:r>
            <a:r>
              <a:rPr lang="ru-RU" sz="1600" i="1" spc="-50" dirty="0" smtClean="0">
                <a:latin typeface="Times New Roman"/>
                <a:cs typeface="Times New Roman"/>
              </a:rPr>
              <a:t> </a:t>
            </a:r>
            <a:r>
              <a:rPr lang="ru-RU" sz="1600" i="1" spc="-15" dirty="0" smtClean="0">
                <a:latin typeface="Times New Roman"/>
                <a:cs typeface="Times New Roman"/>
              </a:rPr>
              <a:t>возможным</a:t>
            </a:r>
            <a:r>
              <a:rPr lang="ru-RU" sz="1600" i="1" spc="-15" dirty="0" smtClean="0">
                <a:latin typeface="Arial"/>
                <a:cs typeface="Arial"/>
              </a:rPr>
              <a:t>)</a:t>
            </a:r>
            <a:endParaRPr lang="ru-RU" sz="1600" dirty="0" smtClean="0">
              <a:latin typeface="Arial"/>
              <a:cs typeface="Arial"/>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ru-RU" altLang="ru-RU" sz="2400" b="0" i="0" u="none" strike="noStrike" cap="none" normalizeH="0" baseline="0" dirty="0" smtClean="0">
              <a:ln>
                <a:noFill/>
              </a:ln>
              <a:solidFill>
                <a:schemeClr val="tx1"/>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47780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52400" y="609600"/>
            <a:ext cx="73914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var(--sm-portal-sb-sans-display-font-family)"/>
              </a:rPr>
              <a:t>ПСИХОЛОГИЧЕСКИЕ ПРИЧИНЫ</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Недостаточная профессиональная компетентность и низкая самооценка сотрудников образовательных учреждений повышают восприимчивость к внешнему воздействию и корыстным мотивам.</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Чувство безнаказанности и уверенности в отсутствии адекватного контроля поддерживает негативные тенденции в поведении служащих.</a:t>
            </a: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ru-RU" altLang="ru-RU" sz="2400" b="0" i="0" u="none" strike="noStrike" cap="none" normalizeH="0" baseline="0" dirty="0" smtClean="0">
                <a:ln>
                  <a:noFill/>
                </a:ln>
                <a:solidFill>
                  <a:schemeClr val="tx1"/>
                </a:solidFill>
                <a:effectLst/>
                <a:latin typeface="inherit"/>
              </a:rPr>
              <a:t>Давление со стороны начальства или коллег, требующих быстрой прибыли, заставляет работников идти на компромисс с моральными нормами.</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56954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152400"/>
            <a:ext cx="8229600" cy="914400"/>
          </a:xfrm>
        </p:spPr>
        <p:txBody>
          <a:bodyPr>
            <a:noAutofit/>
          </a:bodyPr>
          <a:lstStyle/>
          <a:p>
            <a:pPr lvl="0" algn="ctr"/>
            <a:r>
              <a:rPr lang="ru-RU" sz="2400" b="1" dirty="0" smtClean="0">
                <a:latin typeface="Times New Roman" panose="02020603050405020304" pitchFamily="18" charset="0"/>
                <a:cs typeface="Times New Roman" panose="02020603050405020304" pitchFamily="18" charset="0"/>
              </a:rPr>
              <a:t>Система </a:t>
            </a:r>
            <a:r>
              <a:rPr lang="ru-RU" sz="2400" b="1" dirty="0">
                <a:latin typeface="Times New Roman" panose="02020603050405020304" pitchFamily="18" charset="0"/>
                <a:cs typeface="Times New Roman" panose="02020603050405020304" pitchFamily="18" charset="0"/>
              </a:rPr>
              <a:t>мер противодействия коррупции в образовательной </a:t>
            </a:r>
            <a:r>
              <a:rPr lang="ru-RU" sz="2400" b="1" dirty="0" smtClean="0">
                <a:latin typeface="Times New Roman" panose="02020603050405020304" pitchFamily="18" charset="0"/>
                <a:cs typeface="Times New Roman" panose="02020603050405020304" pitchFamily="18" charset="0"/>
              </a:rPr>
              <a:t>организации: принципы</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143000"/>
            <a:ext cx="8229600" cy="4858512"/>
          </a:xfrm>
        </p:spPr>
        <p:txBody>
          <a:bodyPr>
            <a:normAutofit fontScale="32500" lnSpcReduction="20000"/>
          </a:bodyPr>
          <a:lstStyle/>
          <a:p>
            <a:pPr lvl="0" algn="just"/>
            <a:r>
              <a:rPr lang="ru-RU" sz="4500" b="1" i="1" dirty="0">
                <a:latin typeface="Times New Roman" panose="02020603050405020304" pitchFamily="18" charset="0"/>
                <a:cs typeface="Times New Roman" panose="02020603050405020304" pitchFamily="18" charset="0"/>
              </a:rPr>
              <a:t>Принцип соответствия политики организации действующему законо­дательству и общепринятым нормам</a:t>
            </a:r>
            <a:r>
              <a:rPr lang="ru-RU" sz="4500" i="1" dirty="0">
                <a:latin typeface="Times New Roman" panose="02020603050405020304" pitchFamily="18" charset="0"/>
                <a:cs typeface="Times New Roman" panose="02020603050405020304" pitchFamily="18" charset="0"/>
              </a:rPr>
              <a:t>.</a:t>
            </a:r>
          </a:p>
          <a:p>
            <a:pPr algn="just"/>
            <a:r>
              <a:rPr lang="ru-RU" sz="4500" dirty="0">
                <a:latin typeface="Times New Roman" panose="02020603050405020304" pitchFamily="18" charset="0"/>
                <a:cs typeface="Times New Roman" panose="02020603050405020304" pitchFamily="18" charset="0"/>
              </a:rPr>
              <a:t>Соответствие реализуемых антикоррупционных мероприятий Конститу­ции Российской Федерации, заключенным Российской Федерацией междуна­родным договорам, законодательству Российской Федерации и иным норма­тивным правовым актам, применимым к образовательной организации.</a:t>
            </a:r>
          </a:p>
          <a:p>
            <a:pPr lvl="0" algn="just"/>
            <a:r>
              <a:rPr lang="ru-RU" sz="4500" b="1" i="1" dirty="0">
                <a:latin typeface="Times New Roman" panose="02020603050405020304" pitchFamily="18" charset="0"/>
                <a:cs typeface="Times New Roman" panose="02020603050405020304" pitchFamily="18" charset="0"/>
              </a:rPr>
              <a:t>Принцип личного примера руководства</a:t>
            </a:r>
            <a:r>
              <a:rPr lang="ru-RU" sz="4500" i="1" dirty="0">
                <a:latin typeface="Times New Roman" panose="02020603050405020304" pitchFamily="18" charset="0"/>
                <a:cs typeface="Times New Roman" panose="02020603050405020304" pitchFamily="18" charset="0"/>
              </a:rPr>
              <a:t>.</a:t>
            </a:r>
          </a:p>
          <a:p>
            <a:pPr algn="just"/>
            <a:r>
              <a:rPr lang="ru-RU" sz="4500" dirty="0">
                <a:latin typeface="Times New Roman" panose="02020603050405020304" pitchFamily="18" charset="0"/>
                <a:cs typeface="Times New Roman" panose="02020603050405020304" pitchFamily="18" charset="0"/>
              </a:rPr>
              <a:t>Ключевая роль руководства образовательной организации в формирова­нии культуры нетерпимости к коррупции и в создании внутриорганизационной системы предупреждения и противодействия коррупции.</a:t>
            </a:r>
          </a:p>
          <a:p>
            <a:pPr lvl="0" algn="just"/>
            <a:r>
              <a:rPr lang="ru-RU" sz="4500" b="1" i="1" dirty="0">
                <a:latin typeface="Times New Roman" panose="02020603050405020304" pitchFamily="18" charset="0"/>
                <a:cs typeface="Times New Roman" panose="02020603050405020304" pitchFamily="18" charset="0"/>
              </a:rPr>
              <a:t>Принцип вовлеченности работников</a:t>
            </a:r>
            <a:r>
              <a:rPr lang="ru-RU" sz="4500" i="1" dirty="0">
                <a:latin typeface="Times New Roman" panose="02020603050405020304" pitchFamily="18" charset="0"/>
                <a:cs typeface="Times New Roman" panose="02020603050405020304" pitchFamily="18" charset="0"/>
              </a:rPr>
              <a:t>.</a:t>
            </a:r>
          </a:p>
          <a:p>
            <a:pPr algn="just"/>
            <a:r>
              <a:rPr lang="ru-RU" sz="4500" dirty="0">
                <a:latin typeface="Times New Roman" panose="02020603050405020304" pitchFamily="18" charset="0"/>
                <a:cs typeface="Times New Roman" panose="02020603050405020304" pitchFamily="18" charset="0"/>
              </a:rPr>
              <a:t>Информированность всех работников образовательной организации о по­ложениях антикоррупционного законодательства и их активное участие в фор­мировании и реализации антикоррупционных стандартов и процедур.</a:t>
            </a:r>
          </a:p>
          <a:p>
            <a:pPr lvl="0" algn="just"/>
            <a:r>
              <a:rPr lang="ru-RU" sz="4500" b="1" i="1" dirty="0">
                <a:latin typeface="Times New Roman" panose="02020603050405020304" pitchFamily="18" charset="0"/>
                <a:cs typeface="Times New Roman" panose="02020603050405020304" pitchFamily="18" charset="0"/>
              </a:rPr>
              <a:t>Принцип соразмерности антикоррупционных процедур риску корруп­ции</a:t>
            </a:r>
            <a:r>
              <a:rPr lang="ru-RU" sz="4500" i="1" dirty="0">
                <a:latin typeface="Times New Roman" panose="02020603050405020304" pitchFamily="18" charset="0"/>
                <a:cs typeface="Times New Roman" panose="02020603050405020304" pitchFamily="18" charset="0"/>
              </a:rPr>
              <a:t>.</a:t>
            </a:r>
          </a:p>
          <a:p>
            <a:pPr algn="just"/>
            <a:r>
              <a:rPr lang="ru-RU" sz="4500" dirty="0">
                <a:latin typeface="Times New Roman" panose="02020603050405020304" pitchFamily="18" charset="0"/>
                <a:cs typeface="Times New Roman" panose="02020603050405020304" pitchFamily="18" charset="0"/>
              </a:rPr>
              <a:t>Разработка и выполнение комплекса мероприятий, позволяющих снизить вероятность вовлечения организации, ее руководителей и сотрудников в кор­рупционную деятельность, осуществляется с учетом существующих в деятель­ности данной организации коррупционных рисков.</a:t>
            </a:r>
          </a:p>
          <a:p>
            <a:endParaRPr lang="ru-RU" dirty="0"/>
          </a:p>
        </p:txBody>
      </p:sp>
    </p:spTree>
    <p:extLst>
      <p:ext uri="{BB962C8B-B14F-4D97-AF65-F5344CB8AC3E}">
        <p14:creationId xmlns:p14="http://schemas.microsoft.com/office/powerpoint/2010/main" val="2315070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152400"/>
            <a:ext cx="8229600" cy="762000"/>
          </a:xfrm>
        </p:spPr>
        <p:txBody>
          <a:bodyPr>
            <a:normAutofit fontScale="90000"/>
          </a:bodyPr>
          <a:lstStyle/>
          <a:p>
            <a:pPr algn="ctr"/>
            <a:r>
              <a:rPr lang="ru-RU" sz="2000" b="1" dirty="0" smtClean="0">
                <a:latin typeface="Times New Roman" panose="02020603050405020304" pitchFamily="18" charset="0"/>
                <a:cs typeface="Times New Roman" panose="02020603050405020304" pitchFamily="18" charset="0"/>
              </a:rPr>
              <a:t>Система </a:t>
            </a:r>
            <a:r>
              <a:rPr lang="ru-RU" sz="2000" b="1" dirty="0">
                <a:latin typeface="Times New Roman" panose="02020603050405020304" pitchFamily="18" charset="0"/>
                <a:cs typeface="Times New Roman" panose="02020603050405020304" pitchFamily="18" charset="0"/>
              </a:rPr>
              <a:t>мер противодействия коррупции в образовательной организации: принципы</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xfrm>
            <a:off x="457200" y="1219200"/>
            <a:ext cx="8229600" cy="5355336"/>
          </a:xfrm>
        </p:spPr>
        <p:txBody>
          <a:bodyPr>
            <a:normAutofit fontScale="92500" lnSpcReduction="10000"/>
          </a:bodyPr>
          <a:lstStyle/>
          <a:p>
            <a:pPr lvl="0"/>
            <a:r>
              <a:rPr lang="ru-RU" b="1" i="1" dirty="0">
                <a:latin typeface="Times New Roman" panose="02020603050405020304" pitchFamily="18" charset="0"/>
                <a:cs typeface="Times New Roman" panose="02020603050405020304" pitchFamily="18" charset="0"/>
              </a:rPr>
              <a:t>Принцип эффективности антикоррупционных процедур</a:t>
            </a:r>
            <a:r>
              <a:rPr lang="ru-RU" i="1"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Применение в организации таких антикоррупционных мероприятий, кото­рые имеют низкую стоимость, обеспечивают простоту реализации и приносят значимый результат.</a:t>
            </a:r>
          </a:p>
          <a:p>
            <a:pPr lvl="0"/>
            <a:r>
              <a:rPr lang="ru-RU" b="1" i="1" dirty="0">
                <a:latin typeface="Times New Roman" panose="02020603050405020304" pitchFamily="18" charset="0"/>
                <a:cs typeface="Times New Roman" panose="02020603050405020304" pitchFamily="18" charset="0"/>
              </a:rPr>
              <a:t>Принцип ответственности и неотвратимости наказания</a:t>
            </a:r>
            <a:r>
              <a:rPr lang="ru-RU" i="1"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Неотвратимость наказания для работников организации вне зависимости</a:t>
            </a:r>
          </a:p>
          <a:p>
            <a:r>
              <a:rPr lang="ru-RU" dirty="0">
                <a:latin typeface="Times New Roman" panose="02020603050405020304" pitchFamily="18" charset="0"/>
                <a:cs typeface="Times New Roman" panose="02020603050405020304" pitchFamily="18" charset="0"/>
              </a:rPr>
              <a:t>от занимаемой должности, стажа работы и иных условий в случае совершения ими коррупционных правонарушений в связи с исполнением трудовых обязан­ностей, а также персональная ответственность руководства организации за реа­лизацию внутриорганизационной антикоррупционной политики.</a:t>
            </a:r>
          </a:p>
          <a:p>
            <a:pPr lvl="0"/>
            <a:r>
              <a:rPr lang="ru-RU" b="1" i="1" dirty="0">
                <a:latin typeface="Times New Roman" panose="02020603050405020304" pitchFamily="18" charset="0"/>
                <a:cs typeface="Times New Roman" panose="02020603050405020304" pitchFamily="18" charset="0"/>
              </a:rPr>
              <a:t>Принцип информационной открытости образовательной организа­ции</a:t>
            </a:r>
            <a:r>
              <a:rPr lang="ru-RU" i="1"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Информирование всех участников образовательных отношений и обще­ственности о принятых в организации мерах по профилактике и противодей­ствию коррупции.</a:t>
            </a:r>
          </a:p>
          <a:p>
            <a:pPr lvl="0"/>
            <a:r>
              <a:rPr lang="ru-RU" b="1" i="1" dirty="0">
                <a:latin typeface="Times New Roman" panose="02020603050405020304" pitchFamily="18" charset="0"/>
                <a:cs typeface="Times New Roman" panose="02020603050405020304" pitchFamily="18" charset="0"/>
              </a:rPr>
              <a:t>Принцип постоянного контроля и регулярного мониторинга.</a:t>
            </a:r>
            <a:endParaRPr lang="ru-RU" i="1"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Регулярное осуществление мониторинга эффективности проводимых мер</a:t>
            </a:r>
          </a:p>
          <a:p>
            <a:r>
              <a:rPr lang="ru-RU" dirty="0">
                <a:latin typeface="Times New Roman" panose="02020603050405020304" pitchFamily="18" charset="0"/>
                <a:cs typeface="Times New Roman" panose="02020603050405020304" pitchFamily="18" charset="0"/>
              </a:rPr>
              <a:t>в рамках осуществления антикоррупционной политики, а также контроль за их исполнением.</a:t>
            </a:r>
          </a:p>
          <a:p>
            <a:endParaRPr lang="ru-RU" dirty="0"/>
          </a:p>
        </p:txBody>
      </p:sp>
    </p:spTree>
    <p:extLst>
      <p:ext uri="{BB962C8B-B14F-4D97-AF65-F5344CB8AC3E}">
        <p14:creationId xmlns:p14="http://schemas.microsoft.com/office/powerpoint/2010/main" val="1932428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200" y="152400"/>
            <a:ext cx="7391400" cy="5507736"/>
          </a:xfrm>
        </p:spPr>
        <p:txBody>
          <a:bodyPr>
            <a:normAutofit lnSpcReduction="10000"/>
          </a:bodyPr>
          <a:lstStyle/>
          <a:p>
            <a:pPr algn="ctr"/>
            <a:r>
              <a:rPr lang="ru-RU" sz="2400" dirty="0"/>
              <a:t>В образовательных организациях антикоррупционную политику, как направление деятельности организации, осуществляет специально созданная комиссия.</a:t>
            </a:r>
          </a:p>
          <a:p>
            <a:pPr algn="just"/>
            <a:r>
              <a:rPr lang="ru-RU" sz="2400" dirty="0"/>
              <a:t>В </a:t>
            </a:r>
            <a:r>
              <a:rPr lang="ru-RU" sz="2400" b="1" dirty="0"/>
              <a:t>состав</a:t>
            </a:r>
            <a:r>
              <a:rPr lang="ru-RU" sz="2400" dirty="0"/>
              <a:t> такой </a:t>
            </a:r>
            <a:r>
              <a:rPr lang="ru-RU" sz="2400" b="1" dirty="0"/>
              <a:t>комиссии</a:t>
            </a:r>
            <a:r>
              <a:rPr lang="ru-RU" sz="2400" dirty="0"/>
              <a:t> могут входить: директор организации (председа­тель Комиссии), заместители, а также те педагоги, которые непосредственно осуществляют воспитательную работу по формированию антикоррупционного мировоззрения у учащихся. Комиссия, утвержденная приказом руководителя образовательной организации, в своей деятельности должна руководствоваться соответствующим Положением о Комиссии по противодействию коррупции в ОО.</a:t>
            </a:r>
          </a:p>
          <a:p>
            <a:endParaRPr lang="ru-RU" dirty="0"/>
          </a:p>
        </p:txBody>
      </p:sp>
    </p:spTree>
    <p:extLst>
      <p:ext uri="{BB962C8B-B14F-4D97-AF65-F5344CB8AC3E}">
        <p14:creationId xmlns:p14="http://schemas.microsoft.com/office/powerpoint/2010/main" val="13752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229600" cy="457200"/>
          </a:xfrm>
        </p:spPr>
        <p:txBody>
          <a:bodyPr>
            <a:normAutofit fontScale="90000"/>
          </a:bodyPr>
          <a:lstStyle/>
          <a:p>
            <a:pPr algn="ctr"/>
            <a:r>
              <a:rPr lang="ru-RU" dirty="0"/>
              <a:t>Основные понятия </a:t>
            </a:r>
          </a:p>
        </p:txBody>
      </p:sp>
      <p:sp>
        <p:nvSpPr>
          <p:cNvPr id="3" name="Объект 2"/>
          <p:cNvSpPr>
            <a:spLocks noGrp="1"/>
          </p:cNvSpPr>
          <p:nvPr>
            <p:ph idx="1"/>
          </p:nvPr>
        </p:nvSpPr>
        <p:spPr>
          <a:xfrm>
            <a:off x="76200" y="533400"/>
            <a:ext cx="8229600" cy="6324600"/>
          </a:xfrm>
        </p:spPr>
        <p:txBody>
          <a:bodyPr>
            <a:normAutofit lnSpcReduction="10000"/>
          </a:bodyPr>
          <a:lstStyle/>
          <a:p>
            <a:pPr algn="just"/>
            <a:r>
              <a:rPr lang="ru-RU" b="1" i="1" u="sng" dirty="0">
                <a:latin typeface="Times New Roman" panose="02020603050405020304" pitchFamily="18" charset="0"/>
                <a:cs typeface="Times New Roman" panose="02020603050405020304" pitchFamily="18" charset="0"/>
              </a:rPr>
              <a:t>Личная заинтересованность</a:t>
            </a:r>
            <a:r>
              <a:rPr lang="ru-RU" dirty="0">
                <a:latin typeface="Times New Roman" panose="02020603050405020304" pitchFamily="18" charset="0"/>
                <a:cs typeface="Times New Roman" panose="02020603050405020304" pitchFamily="18" charset="0"/>
              </a:rPr>
              <a:t> - возможность получения работником при исполнении должностных обязанностей доходов (неосновательного обогаще­ния) в денежной либо в натуральной форме, доходов в виде материальной вы­годы непосредственно для работника, членов его семьи и лиц, состоящих в род­стве и свойстве, а также для граждан или организаций, с которыми работник связан финансовыми или иными обязательствами.</a:t>
            </a:r>
          </a:p>
          <a:p>
            <a:pPr algn="just"/>
            <a:r>
              <a:rPr lang="ru-RU" b="1" i="1" u="sng" dirty="0">
                <a:latin typeface="Times New Roman" panose="02020603050405020304" pitchFamily="18" charset="0"/>
                <a:cs typeface="Times New Roman" panose="02020603050405020304" pitchFamily="18" charset="0"/>
              </a:rPr>
              <a:t>Взятка</a:t>
            </a:r>
            <a:r>
              <a:rPr lang="ru-RU" dirty="0">
                <a:latin typeface="Times New Roman" panose="02020603050405020304" pitchFamily="18" charset="0"/>
                <a:cs typeface="Times New Roman" panose="02020603050405020304" pitchFamily="18" charset="0"/>
              </a:rPr>
              <a:t> - получение должностным лицом, иностранным должностным лицом либо должностным лицом публичной международной организации лич­но или через посредника денег, ценных бумаг, иного имущества либо в виде не­законных оказания ему услуг имущественного характера, предоставления иных имущественных прав за совершение действий (бездействие) в пользу взяткода­теля или представляемых им лиц, если такие действия (бездействие) входят в служебные полномочия должностного лица либо если оно в силу должностного положения может способствовать таким действиям (бездействию), а равно за общее покровительство или попустительство по службе.</a:t>
            </a:r>
          </a:p>
          <a:p>
            <a:pPr algn="just"/>
            <a:r>
              <a:rPr lang="ru-RU" b="1" i="1" u="sng" dirty="0">
                <a:latin typeface="Times New Roman" panose="02020603050405020304" pitchFamily="18" charset="0"/>
                <a:cs typeface="Times New Roman" panose="02020603050405020304" pitchFamily="18" charset="0"/>
              </a:rPr>
              <a:t>Коммерческий подкуп</a:t>
            </a:r>
            <a:r>
              <a:rPr lang="ru-RU" dirty="0">
                <a:latin typeface="Times New Roman" panose="02020603050405020304" pitchFamily="18" charset="0"/>
                <a:cs typeface="Times New Roman" panose="02020603050405020304" pitchFamily="18" charset="0"/>
              </a:rPr>
              <a:t> - незаконные передача лицу, выполняющему управленческие функции в коммерческой или иной организации, денег, ценных бумаг, иного имущества, оказание ему услуг имущественного характера, предо­ставление иных имущественных прав за совершение действий (бездействие) в интересах дающего в связи с занимаемым этим лицом служебным положением (ч.1 ст. 204 УК РФ).</a:t>
            </a:r>
          </a:p>
          <a:p>
            <a:endParaRPr lang="ru-RU" dirty="0"/>
          </a:p>
          <a:p>
            <a:endParaRPr lang="ru-RU" dirty="0"/>
          </a:p>
        </p:txBody>
      </p:sp>
    </p:spTree>
    <p:extLst>
      <p:ext uri="{BB962C8B-B14F-4D97-AF65-F5344CB8AC3E}">
        <p14:creationId xmlns:p14="http://schemas.microsoft.com/office/powerpoint/2010/main" val="6079429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772"/>
            <a:ext cx="7696200" cy="1215428"/>
          </a:xfrm>
        </p:spPr>
        <p:txBody>
          <a:bodyPr>
            <a:normAutofit fontScale="90000"/>
          </a:bodyPr>
          <a:lstStyle/>
          <a:p>
            <a:pPr algn="ctr"/>
            <a:r>
              <a:rPr lang="ru-RU" sz="2700" b="1" i="1" u="sng" dirty="0">
                <a:latin typeface="Times New Roman" panose="02020603050405020304" pitchFamily="18" charset="0"/>
                <a:cs typeface="Times New Roman" panose="02020603050405020304" pitchFamily="18" charset="0"/>
              </a:rPr>
              <a:t>Основные меры по предупреждению коррупции, принимаемые в образова­тельной организации, могут включать</a:t>
            </a:r>
            <a:r>
              <a:rPr lang="ru-RU" sz="2700" i="1" dirty="0">
                <a:latin typeface="Times New Roman" panose="02020603050405020304" pitchFamily="18" charset="0"/>
                <a:cs typeface="Times New Roman" panose="02020603050405020304" pitchFamily="18" charset="0"/>
              </a:rPr>
              <a:t>:</a:t>
            </a:r>
            <a:r>
              <a:rPr lang="ru-RU" sz="2000" i="1" dirty="0">
                <a:latin typeface="Times New Roman" panose="02020603050405020304" pitchFamily="18" charset="0"/>
                <a:cs typeface="Times New Roman" panose="02020603050405020304" pitchFamily="18" charset="0"/>
              </a:rPr>
              <a:t/>
            </a:r>
            <a:br>
              <a:rPr lang="ru-RU" sz="2000" i="1"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6200" y="1219200"/>
            <a:ext cx="8229600" cy="5202936"/>
          </a:xfrm>
        </p:spPr>
        <p:txBody>
          <a:bodyPr>
            <a:normAutofit lnSpcReduction="10000"/>
          </a:bodyPr>
          <a:lstStyle/>
          <a:p>
            <a:pPr lvl="0" algn="just"/>
            <a:r>
              <a:rPr lang="ru-RU" sz="2400" dirty="0">
                <a:solidFill>
                  <a:schemeClr val="tx1"/>
                </a:solidFill>
                <a:latin typeface="Times New Roman" panose="02020603050405020304" pitchFamily="18" charset="0"/>
                <a:cs typeface="Times New Roman" panose="02020603050405020304" pitchFamily="18" charset="0"/>
              </a:rPr>
              <a:t>Определение подразделений или должностных лиц, ответственных за профилактику коррупционных и иных правонарушений;</a:t>
            </a:r>
          </a:p>
          <a:p>
            <a:pPr lvl="0" algn="just"/>
            <a:r>
              <a:rPr lang="ru-RU" sz="2400" dirty="0">
                <a:solidFill>
                  <a:schemeClr val="tx1"/>
                </a:solidFill>
                <a:latin typeface="Times New Roman" panose="02020603050405020304" pitchFamily="18" charset="0"/>
                <a:cs typeface="Times New Roman" panose="02020603050405020304" pitchFamily="18" charset="0"/>
              </a:rPr>
              <a:t>сотрудничество организации с правоохранительными органами;</a:t>
            </a:r>
          </a:p>
          <a:p>
            <a:pPr lvl="0" algn="just"/>
            <a:r>
              <a:rPr lang="ru-RU" sz="2400" dirty="0">
                <a:solidFill>
                  <a:schemeClr val="tx1"/>
                </a:solidFill>
                <a:latin typeface="Times New Roman" panose="02020603050405020304" pitchFamily="18" charset="0"/>
                <a:cs typeface="Times New Roman" panose="02020603050405020304" pitchFamily="18" charset="0"/>
              </a:rPr>
              <a:t>разработку и внедрение в практику стандартов и процедур, направлен­ных на обеспечение добросовестной работы организации;</a:t>
            </a:r>
          </a:p>
          <a:p>
            <a:pPr lvl="0" algn="just"/>
            <a:r>
              <a:rPr lang="ru-RU" sz="2400" dirty="0">
                <a:solidFill>
                  <a:schemeClr val="tx1"/>
                </a:solidFill>
                <a:latin typeface="Times New Roman" panose="02020603050405020304" pitchFamily="18" charset="0"/>
                <a:cs typeface="Times New Roman" panose="02020603050405020304" pitchFamily="18" charset="0"/>
              </a:rPr>
              <a:t>принятие кодекса этики и служебного поведения работников организа­ции;</a:t>
            </a:r>
          </a:p>
          <a:p>
            <a:pPr lvl="0" algn="just"/>
            <a:r>
              <a:rPr lang="ru-RU" sz="2400" dirty="0">
                <a:solidFill>
                  <a:schemeClr val="tx1"/>
                </a:solidFill>
                <a:latin typeface="Times New Roman" panose="02020603050405020304" pitchFamily="18" charset="0"/>
                <a:cs typeface="Times New Roman" panose="02020603050405020304" pitchFamily="18" charset="0"/>
              </a:rPr>
              <a:t>предотвращение и урегулирование конфликта интересов;</a:t>
            </a:r>
          </a:p>
          <a:p>
            <a:pPr lvl="0" algn="just"/>
            <a:r>
              <a:rPr lang="ru-RU" sz="2400" dirty="0">
                <a:solidFill>
                  <a:schemeClr val="tx1"/>
                </a:solidFill>
                <a:latin typeface="Times New Roman" panose="02020603050405020304" pitchFamily="18" charset="0"/>
                <a:cs typeface="Times New Roman" panose="02020603050405020304" pitchFamily="18" charset="0"/>
              </a:rPr>
              <a:t>недопущение составления неофициальной отчетности и использования поддельных документов.</a:t>
            </a:r>
          </a:p>
          <a:p>
            <a:endParaRPr lang="ru-RU" dirty="0"/>
          </a:p>
        </p:txBody>
      </p:sp>
    </p:spTree>
    <p:extLst>
      <p:ext uri="{BB962C8B-B14F-4D97-AF65-F5344CB8AC3E}">
        <p14:creationId xmlns:p14="http://schemas.microsoft.com/office/powerpoint/2010/main" val="521010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229600" cy="990600"/>
          </a:xfrm>
        </p:spPr>
        <p:txBody>
          <a:bodyPr>
            <a:noAutofit/>
          </a:bodyPr>
          <a:lstStyle/>
          <a:p>
            <a:pPr algn="ctr"/>
            <a:r>
              <a:rPr lang="ru-RU" sz="2000" b="1" i="1" u="sng" dirty="0" smtClean="0">
                <a:latin typeface="Times New Roman" panose="02020603050405020304" pitchFamily="18" charset="0"/>
                <a:cs typeface="Times New Roman" panose="02020603050405020304" pitchFamily="18" charset="0"/>
              </a:rPr>
              <a:t>Организация работы по профилактике и противодействию коррупции в образовательных организациях может осуществляться по следующим направ­лениям:</a:t>
            </a:r>
            <a:r>
              <a:rPr lang="ru-RU" sz="2000" i="1" dirty="0" smtClean="0">
                <a:latin typeface="Times New Roman" panose="02020603050405020304" pitchFamily="18" charset="0"/>
                <a:cs typeface="Times New Roman" panose="02020603050405020304" pitchFamily="18" charset="0"/>
              </a:rPr>
              <a:t/>
            </a:r>
            <a:br>
              <a:rPr lang="ru-RU" sz="2000" i="1" dirty="0" smtClean="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3388" y="1011725"/>
            <a:ext cx="8229600" cy="5050536"/>
          </a:xfrm>
        </p:spPr>
        <p:txBody>
          <a:bodyPr>
            <a:normAutofit fontScale="92500" lnSpcReduction="20000"/>
          </a:bodyPr>
          <a:lstStyle/>
          <a:p>
            <a:pPr lvl="0"/>
            <a:r>
              <a:rPr lang="ru-RU" i="1" dirty="0">
                <a:latin typeface="Times New Roman" panose="02020603050405020304" pitchFamily="18" charset="0"/>
                <a:cs typeface="Times New Roman" panose="02020603050405020304" pitchFamily="18" charset="0"/>
              </a:rPr>
              <a:t>Нормативное обеспечение противодействию коррупции</a:t>
            </a:r>
            <a:r>
              <a:rPr lang="ru-RU" dirty="0">
                <a:latin typeface="Times New Roman" panose="02020603050405020304" pitchFamily="18" charset="0"/>
                <a:cs typeface="Times New Roman" panose="02020603050405020304" pitchFamily="18" charset="0"/>
              </a:rPr>
              <a:t> (Разработка локальных актов в ОО, экспертиза вновь принимаемых ОО локальных актов на наличие коррупционной составляющей, составление списка должностей работ­ников ОО, деятельность которых сопряжена с возникновением коррупционных рисков)</a:t>
            </a:r>
          </a:p>
          <a:p>
            <a:pPr lvl="0"/>
            <a:r>
              <a:rPr lang="ru-RU" i="1" dirty="0">
                <a:latin typeface="Times New Roman" panose="02020603050405020304" pitchFamily="18" charset="0"/>
                <a:cs typeface="Times New Roman" panose="02020603050405020304" pitchFamily="18" charset="0"/>
              </a:rPr>
              <a:t>Участие в антикоррупционном мониторинге</a:t>
            </a:r>
            <a:r>
              <a:rPr lang="ru-RU" dirty="0">
                <a:latin typeface="Times New Roman" panose="02020603050405020304" pitchFamily="18" charset="0"/>
                <a:cs typeface="Times New Roman" panose="02020603050405020304" pitchFamily="18" charset="0"/>
              </a:rPr>
              <a:t> (предоставление полной информации и сведений о проводимых в образовательной организации анти­коррупционных мероприятиях, о направлениях воспитательной работы по формированию у учащихся антикоррупционного мировоззрения). Данная ин­формация должна располагаться на официальном сайте образовательной орга­низации в разделе «Противодействие коррупции».</a:t>
            </a:r>
          </a:p>
          <a:p>
            <a:pPr lvl="0"/>
            <a:r>
              <a:rPr lang="ru-RU" i="1" dirty="0">
                <a:latin typeface="Times New Roman" panose="02020603050405020304" pitchFamily="18" charset="0"/>
                <a:cs typeface="Times New Roman" panose="02020603050405020304" pitchFamily="18" charset="0"/>
              </a:rPr>
              <a:t>Организация взаимодействия с правоохранительными органами, учре­дителями образовательных организаций.</a:t>
            </a:r>
            <a:r>
              <a:rPr lang="ru-RU" dirty="0">
                <a:latin typeface="Times New Roman" panose="02020603050405020304" pitchFamily="18" charset="0"/>
                <a:cs typeface="Times New Roman" panose="02020603050405020304" pitchFamily="18" charset="0"/>
              </a:rPr>
              <a:t> Большое значение в данном направ­лении следует уделять двум процедурам, являющимся по статистике, наиболее подверженными коррупционным рискам: прием учащихся в 1 класс, организа­ция и проведение ОГЭ, ЕГЭ (если общеобразовательная организация является Пунктом проведения экзаменов).</a:t>
            </a:r>
          </a:p>
          <a:p>
            <a:r>
              <a:rPr lang="ru-RU" i="1" dirty="0">
                <a:latin typeface="Times New Roman" panose="02020603050405020304" pitchFamily="18" charset="0"/>
                <a:cs typeface="Times New Roman" panose="02020603050405020304" pitchFamily="18" charset="0"/>
              </a:rPr>
              <a:t>Организация взаимодействия с родителями.</a:t>
            </a:r>
            <a:r>
              <a:rPr lang="ru-RU" dirty="0">
                <a:latin typeface="Times New Roman" panose="02020603050405020304" pitchFamily="18" charset="0"/>
                <a:cs typeface="Times New Roman" panose="02020603050405020304" pitchFamily="18" charset="0"/>
              </a:rPr>
              <a:t> Это направление необхо­димо разработать наиболее тщательно, так как именно в процессе взаимодей­ствия родителей с руководством и педагогами образовательных организаций, чаще всего возникают ситуации, трактуемые как проявление коррупционной </a:t>
            </a:r>
            <a:r>
              <a:rPr lang="ru-RU" dirty="0" smtClean="0">
                <a:latin typeface="Times New Roman" panose="02020603050405020304" pitchFamily="18" charset="0"/>
                <a:cs typeface="Times New Roman" panose="02020603050405020304" pitchFamily="18" charset="0"/>
              </a:rPr>
              <a:t>деятельности.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91370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57200"/>
            <a:ext cx="8229600" cy="6117336"/>
          </a:xfrm>
        </p:spPr>
        <p:txBody>
          <a:bodyPr>
            <a:normAutofit fontScale="92500" lnSpcReduction="20000"/>
          </a:bodyPr>
          <a:lstStyle/>
          <a:p>
            <a:pPr marL="0" indent="0" algn="ctr">
              <a:buNone/>
            </a:pPr>
            <a:r>
              <a:rPr lang="ru-RU" b="1" u="sng" dirty="0"/>
              <a:t>Взаимодействие с родителями</a:t>
            </a:r>
            <a:r>
              <a:rPr lang="ru-RU" b="1" dirty="0"/>
              <a:t> по данному вопросу может включать сле­дующие </a:t>
            </a:r>
            <a:r>
              <a:rPr lang="ru-RU" b="1" u="sng" dirty="0"/>
              <a:t>мероприятия</a:t>
            </a:r>
            <a:r>
              <a:rPr lang="ru-RU" b="1" dirty="0"/>
              <a:t>:</a:t>
            </a:r>
          </a:p>
          <a:p>
            <a:pPr lvl="0" algn="just"/>
            <a:r>
              <a:rPr lang="ru-RU" dirty="0"/>
              <a:t>Рассмотрение в соответствии с действующим законодательством обра­щений участников образовательных отношений, содержащих сведения о кор­рупции по вопросам, находящимся в компетенции администрации ОО</a:t>
            </a:r>
          </a:p>
          <a:p>
            <a:pPr lvl="0" algn="just"/>
            <a:r>
              <a:rPr lang="ru-RU" dirty="0"/>
              <a:t>Проведение родительских собраний по ознакомлению родителей (за­конных представителей) обучающихся с нормативными актами по вопросу предоставления гражданам платных образовательных услуг, привлечения и ис­пользования благотворительных средств и мерах по предупреждению незакон­ных сборов денежных средств с родителей (законных представителей).</a:t>
            </a:r>
          </a:p>
          <a:p>
            <a:pPr lvl="0" algn="just"/>
            <a:r>
              <a:rPr lang="ru-RU" dirty="0"/>
              <a:t>Размещение на официальном сайте ОО Отчета о результатах </a:t>
            </a:r>
            <a:r>
              <a:rPr lang="ru-RU" dirty="0" err="1"/>
              <a:t>самооб</a:t>
            </a:r>
            <a:r>
              <a:rPr lang="ru-RU" dirty="0"/>
              <a:t>- следования деятельности образовательной организации, Отчета о расходовании финансовых средств, привлеченных в организацию по договорам пожертвова­ния.</a:t>
            </a:r>
          </a:p>
          <a:p>
            <a:pPr lvl="0" algn="just"/>
            <a:r>
              <a:rPr lang="ru-RU" dirty="0"/>
              <a:t>Ведение и обновление на официальном сайте ОО раздела «Противодей­ствие коррупции»</a:t>
            </a:r>
          </a:p>
          <a:p>
            <a:pPr lvl="0" algn="just"/>
            <a:r>
              <a:rPr lang="ru-RU" dirty="0"/>
              <a:t>Проведение социологического исследования среди родителей (закон­ных представителей) обучающихся по теме «Удовлетворённость потребителей качеством образовательных услуг»</a:t>
            </a:r>
          </a:p>
          <a:p>
            <a:pPr lvl="0" algn="just"/>
            <a:r>
              <a:rPr lang="ru-RU" dirty="0"/>
              <a:t>Экспертиза жалоб и обращений граждан, поступающих через информа­ционные каналы связи (электронная почта, телефон, гостевая книга сайта ОО) на предмет установления фактов проявления коррупции должностными лицами ОО</a:t>
            </a:r>
          </a:p>
          <a:p>
            <a:endParaRPr lang="ru-RU" dirty="0"/>
          </a:p>
        </p:txBody>
      </p:sp>
    </p:spTree>
    <p:extLst>
      <p:ext uri="{BB962C8B-B14F-4D97-AF65-F5344CB8AC3E}">
        <p14:creationId xmlns:p14="http://schemas.microsoft.com/office/powerpoint/2010/main" val="23647271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33400"/>
            <a:ext cx="8229600" cy="6041136"/>
          </a:xfrm>
        </p:spPr>
        <p:txBody>
          <a:bodyPr>
            <a:normAutofit fontScale="92500" lnSpcReduction="20000"/>
          </a:bodyPr>
          <a:lstStyle/>
          <a:p>
            <a:pPr lvl="0" algn="just"/>
            <a:r>
              <a:rPr lang="ru-RU" i="1" dirty="0"/>
              <a:t>Правовое просвещение и повышение антикоррупционной компетент­ности обучающихся, работников образовательной организации.</a:t>
            </a:r>
            <a:r>
              <a:rPr lang="ru-RU" dirty="0"/>
              <a:t> Данное направление является одним из наиболее важных, так как ни одни меры по пре­дупреждению проявлений коррупции, привлечению к ответственности за со­вершенные действия, не будут эффективны, пока у человека не сформируется внутренняя позиция категорического неприятия к явлениям с коррумпирован­ной составляющей.</a:t>
            </a:r>
          </a:p>
          <a:p>
            <a:pPr marL="0" indent="0" algn="just">
              <a:buNone/>
            </a:pPr>
            <a:r>
              <a:rPr lang="ru-RU" b="1" u="sng" dirty="0"/>
              <a:t>Работа по правовому просвещению работников</a:t>
            </a:r>
            <a:r>
              <a:rPr lang="ru-RU" b="1" dirty="0"/>
              <a:t> может осуществляться в двух формах:</a:t>
            </a:r>
          </a:p>
          <a:p>
            <a:pPr lvl="0" algn="just"/>
            <a:r>
              <a:rPr lang="ru-RU" dirty="0"/>
              <a:t>Рассмотрение вопросов исполнения законодательства о борьбе с кор­рупцией на совещаниях при директоре, педагогических советах.</a:t>
            </a:r>
          </a:p>
          <a:p>
            <a:pPr lvl="0" algn="just"/>
            <a:r>
              <a:rPr lang="ru-RU" dirty="0"/>
              <a:t>Организация повышения квалификации педагогических работников и руководящих работников ОО по формированию антикоррупционных установок личности обучающихся. </a:t>
            </a:r>
          </a:p>
          <a:p>
            <a:pPr marL="0" lvl="0" indent="0" algn="just">
              <a:buNone/>
            </a:pPr>
            <a:r>
              <a:rPr lang="ru-RU" b="1" i="1" dirty="0"/>
              <a:t>Осуществление контроля финансово-хозяйственной и образователь­ной деятельности ОО в целях предупреждения коррупции:</a:t>
            </a:r>
          </a:p>
          <a:p>
            <a:pPr lvl="0" algn="just"/>
            <a:r>
              <a:rPr lang="ru-RU" dirty="0"/>
              <a:t>Осуществление контроля за соблюдением требований, установленных Федеральным законом РФ от 21.07.2005 №94-ФЗ «О размещении заказов на по­ставки товаров, выполнение работ, оказание услуг для государственных и му­ниципальных нужд».</a:t>
            </a:r>
          </a:p>
          <a:p>
            <a:pPr lvl="0" algn="just"/>
            <a:r>
              <a:rPr lang="ru-RU" dirty="0"/>
              <a:t>Осуществление контроля за целевым использованием бюджетных средств.</a:t>
            </a:r>
          </a:p>
          <a:p>
            <a:pPr lvl="0" algn="just"/>
            <a:r>
              <a:rPr lang="ru-RU" dirty="0"/>
              <a:t>Осуществление контроля за получением, учётом, хранением, заполне­нием и порядком выдачи документов государственного образца об основном общем и о среднем общем образовании.</a:t>
            </a:r>
          </a:p>
          <a:p>
            <a:endParaRPr lang="ru-RU" dirty="0"/>
          </a:p>
        </p:txBody>
      </p:sp>
    </p:spTree>
    <p:extLst>
      <p:ext uri="{BB962C8B-B14F-4D97-AF65-F5344CB8AC3E}">
        <p14:creationId xmlns:p14="http://schemas.microsoft.com/office/powerpoint/2010/main" val="23372607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17319" y="411607"/>
            <a:ext cx="5209540" cy="1001394"/>
          </a:xfrm>
          <a:prstGeom prst="rect">
            <a:avLst/>
          </a:prstGeom>
        </p:spPr>
        <p:txBody>
          <a:bodyPr vert="horz" wrap="square" lIns="0" tIns="13335" rIns="0" bIns="0" rtlCol="0">
            <a:spAutoFit/>
          </a:bodyPr>
          <a:lstStyle/>
          <a:p>
            <a:pPr marL="518159" marR="5080" indent="-506095">
              <a:lnSpc>
                <a:spcPct val="100000"/>
              </a:lnSpc>
              <a:spcBef>
                <a:spcPts val="105"/>
              </a:spcBef>
            </a:pPr>
            <a:r>
              <a:rPr sz="3200" spc="-20" dirty="0">
                <a:latin typeface="Times New Roman"/>
                <a:cs typeface="Times New Roman"/>
              </a:rPr>
              <a:t>Возможные </a:t>
            </a:r>
            <a:r>
              <a:rPr sz="3200" spc="-10" dirty="0">
                <a:latin typeface="Times New Roman"/>
                <a:cs typeface="Times New Roman"/>
              </a:rPr>
              <a:t>коррупционные </a:t>
            </a:r>
            <a:r>
              <a:rPr sz="3200" spc="-785" dirty="0">
                <a:latin typeface="Times New Roman"/>
                <a:cs typeface="Times New Roman"/>
              </a:rPr>
              <a:t> </a:t>
            </a:r>
            <a:r>
              <a:rPr sz="3200" spc="-5" dirty="0">
                <a:latin typeface="Times New Roman"/>
                <a:cs typeface="Times New Roman"/>
              </a:rPr>
              <a:t>правонарушения</a:t>
            </a:r>
            <a:r>
              <a:rPr sz="3200" spc="-50" dirty="0">
                <a:latin typeface="Times New Roman"/>
                <a:cs typeface="Times New Roman"/>
              </a:rPr>
              <a:t> </a:t>
            </a:r>
            <a:r>
              <a:rPr sz="3200" dirty="0">
                <a:latin typeface="Times New Roman"/>
                <a:cs typeface="Times New Roman"/>
              </a:rPr>
              <a:t>в</a:t>
            </a:r>
            <a:r>
              <a:rPr sz="3200" spc="-10" dirty="0">
                <a:latin typeface="Times New Roman"/>
                <a:cs typeface="Times New Roman"/>
              </a:rPr>
              <a:t> </a:t>
            </a:r>
            <a:r>
              <a:rPr sz="3200" spc="-90" dirty="0" smtClean="0">
                <a:latin typeface="Times New Roman"/>
                <a:cs typeface="Times New Roman"/>
              </a:rPr>
              <a:t>О</a:t>
            </a:r>
            <a:r>
              <a:rPr lang="ru-RU" sz="3200" spc="-90" dirty="0" smtClean="0">
                <a:latin typeface="Times New Roman"/>
                <a:cs typeface="Times New Roman"/>
              </a:rPr>
              <a:t>О</a:t>
            </a:r>
            <a:endParaRPr sz="3200" dirty="0">
              <a:latin typeface="Times New Roman"/>
              <a:cs typeface="Times New Roman"/>
            </a:endParaRPr>
          </a:p>
        </p:txBody>
      </p:sp>
      <p:sp>
        <p:nvSpPr>
          <p:cNvPr id="3" name="object 3"/>
          <p:cNvSpPr txBox="1"/>
          <p:nvPr/>
        </p:nvSpPr>
        <p:spPr>
          <a:xfrm>
            <a:off x="152400" y="1524000"/>
            <a:ext cx="8159750" cy="4676921"/>
          </a:xfrm>
          <a:prstGeom prst="rect">
            <a:avLst/>
          </a:prstGeom>
        </p:spPr>
        <p:txBody>
          <a:bodyPr vert="horz" wrap="square" lIns="0" tIns="59690" rIns="0" bIns="0" rtlCol="0">
            <a:spAutoFit/>
          </a:bodyPr>
          <a:lstStyle/>
          <a:p>
            <a:pPr marL="297815" marR="1104900" indent="-285750" algn="just">
              <a:lnSpc>
                <a:spcPts val="3030"/>
              </a:lnSpc>
              <a:spcBef>
                <a:spcPts val="470"/>
              </a:spcBef>
              <a:buClr>
                <a:srgbClr val="C00000"/>
              </a:buClr>
              <a:buSzPct val="80357"/>
              <a:buFont typeface="Wingdings" panose="05000000000000000000" pitchFamily="2" charset="2"/>
              <a:buChar char="q"/>
              <a:tabLst>
                <a:tab pos="454659" algn="l"/>
                <a:tab pos="455295" algn="l"/>
              </a:tabLst>
            </a:pPr>
            <a:r>
              <a:rPr dirty="0"/>
              <a:t>	</a:t>
            </a:r>
            <a:r>
              <a:rPr sz="2800" b="1" spc="-10" dirty="0">
                <a:latin typeface="Times New Roman"/>
                <a:cs typeface="Times New Roman"/>
              </a:rPr>
              <a:t>при</a:t>
            </a:r>
            <a:r>
              <a:rPr sz="2800" b="1" dirty="0">
                <a:latin typeface="Times New Roman"/>
                <a:cs typeface="Times New Roman"/>
              </a:rPr>
              <a:t> </a:t>
            </a:r>
            <a:r>
              <a:rPr sz="2800" b="1" spc="-15" dirty="0">
                <a:latin typeface="Times New Roman"/>
                <a:cs typeface="Times New Roman"/>
              </a:rPr>
              <a:t>взаимодействии</a:t>
            </a:r>
            <a:r>
              <a:rPr sz="2800" b="1" spc="15" dirty="0">
                <a:latin typeface="Times New Roman"/>
                <a:cs typeface="Times New Roman"/>
              </a:rPr>
              <a:t> </a:t>
            </a:r>
            <a:r>
              <a:rPr sz="2800" b="1" spc="-5" dirty="0">
                <a:latin typeface="Times New Roman"/>
                <a:cs typeface="Times New Roman"/>
              </a:rPr>
              <a:t>«учитель-ученик»</a:t>
            </a:r>
            <a:r>
              <a:rPr sz="2800" b="1" spc="15" dirty="0">
                <a:latin typeface="Times New Roman"/>
                <a:cs typeface="Times New Roman"/>
              </a:rPr>
              <a:t> </a:t>
            </a:r>
            <a:r>
              <a:rPr sz="2800" b="1" spc="-5" dirty="0">
                <a:latin typeface="Times New Roman"/>
                <a:cs typeface="Times New Roman"/>
              </a:rPr>
              <a:t>в </a:t>
            </a:r>
            <a:r>
              <a:rPr sz="2800" b="1" spc="-685" dirty="0">
                <a:latin typeface="Times New Roman"/>
                <a:cs typeface="Times New Roman"/>
              </a:rPr>
              <a:t> </a:t>
            </a:r>
            <a:r>
              <a:rPr sz="2800" b="1" dirty="0">
                <a:latin typeface="Times New Roman"/>
                <a:cs typeface="Times New Roman"/>
              </a:rPr>
              <a:t>процессе </a:t>
            </a:r>
            <a:r>
              <a:rPr sz="2800" b="1" spc="-15" dirty="0">
                <a:latin typeface="Times New Roman"/>
                <a:cs typeface="Times New Roman"/>
              </a:rPr>
              <a:t>образовательных</a:t>
            </a:r>
            <a:r>
              <a:rPr sz="2800" b="1" spc="-5" dirty="0">
                <a:latin typeface="Times New Roman"/>
                <a:cs typeface="Times New Roman"/>
              </a:rPr>
              <a:t> </a:t>
            </a:r>
            <a:r>
              <a:rPr sz="2800" b="1" spc="-15" dirty="0">
                <a:latin typeface="Times New Roman"/>
                <a:cs typeface="Times New Roman"/>
              </a:rPr>
              <a:t>отношений;</a:t>
            </a:r>
            <a:endParaRPr sz="2800" dirty="0">
              <a:latin typeface="Times New Roman"/>
              <a:cs typeface="Times New Roman"/>
            </a:endParaRPr>
          </a:p>
          <a:p>
            <a:pPr marL="297815" marR="783590" indent="-285750" algn="just">
              <a:lnSpc>
                <a:spcPts val="3020"/>
              </a:lnSpc>
              <a:buClr>
                <a:srgbClr val="C00000"/>
              </a:buClr>
              <a:buSzPct val="80357"/>
              <a:buFont typeface="Wingdings" panose="05000000000000000000" pitchFamily="2" charset="2"/>
              <a:buChar char="q"/>
              <a:tabLst>
                <a:tab pos="454659" algn="l"/>
                <a:tab pos="455295" algn="l"/>
              </a:tabLst>
            </a:pPr>
            <a:r>
              <a:rPr dirty="0"/>
              <a:t>	</a:t>
            </a:r>
            <a:r>
              <a:rPr sz="2800" b="1" spc="-10" dirty="0">
                <a:latin typeface="Times New Roman"/>
                <a:cs typeface="Times New Roman"/>
              </a:rPr>
              <a:t>при</a:t>
            </a:r>
            <a:r>
              <a:rPr sz="2800" b="1" spc="5" dirty="0">
                <a:latin typeface="Times New Roman"/>
                <a:cs typeface="Times New Roman"/>
              </a:rPr>
              <a:t> </a:t>
            </a:r>
            <a:r>
              <a:rPr sz="2800" b="1" spc="-15" dirty="0">
                <a:latin typeface="Times New Roman"/>
                <a:cs typeface="Times New Roman"/>
              </a:rPr>
              <a:t>взаимодействии</a:t>
            </a:r>
            <a:r>
              <a:rPr sz="2800" b="1" spc="20" dirty="0">
                <a:latin typeface="Times New Roman"/>
                <a:cs typeface="Times New Roman"/>
              </a:rPr>
              <a:t> </a:t>
            </a:r>
            <a:r>
              <a:rPr sz="2800" b="1" spc="-10" dirty="0">
                <a:latin typeface="Times New Roman"/>
                <a:cs typeface="Times New Roman"/>
              </a:rPr>
              <a:t>«учитель-родитель»</a:t>
            </a:r>
            <a:r>
              <a:rPr sz="2800" b="1" spc="30" dirty="0">
                <a:latin typeface="Times New Roman"/>
                <a:cs typeface="Times New Roman"/>
              </a:rPr>
              <a:t> </a:t>
            </a:r>
            <a:r>
              <a:rPr sz="2800" b="1" spc="-5" dirty="0">
                <a:latin typeface="Times New Roman"/>
                <a:cs typeface="Times New Roman"/>
              </a:rPr>
              <a:t>в </a:t>
            </a:r>
            <a:r>
              <a:rPr sz="2800" b="1" spc="-685" dirty="0">
                <a:latin typeface="Times New Roman"/>
                <a:cs typeface="Times New Roman"/>
              </a:rPr>
              <a:t> </a:t>
            </a:r>
            <a:r>
              <a:rPr sz="2800" b="1" dirty="0">
                <a:latin typeface="Times New Roman"/>
                <a:cs typeface="Times New Roman"/>
              </a:rPr>
              <a:t>процессе</a:t>
            </a:r>
            <a:r>
              <a:rPr sz="2800" b="1" spc="-5" dirty="0">
                <a:latin typeface="Times New Roman"/>
                <a:cs typeface="Times New Roman"/>
              </a:rPr>
              <a:t> </a:t>
            </a:r>
            <a:r>
              <a:rPr sz="2800" b="1" spc="-15" dirty="0">
                <a:latin typeface="Times New Roman"/>
                <a:cs typeface="Times New Roman"/>
              </a:rPr>
              <a:t>образовательных</a:t>
            </a:r>
            <a:r>
              <a:rPr sz="2800" b="1" spc="5" dirty="0">
                <a:latin typeface="Times New Roman"/>
                <a:cs typeface="Times New Roman"/>
              </a:rPr>
              <a:t> </a:t>
            </a:r>
            <a:r>
              <a:rPr sz="2800" b="1" spc="-15" dirty="0" err="1">
                <a:latin typeface="Times New Roman"/>
                <a:cs typeface="Times New Roman"/>
              </a:rPr>
              <a:t>отношений</a:t>
            </a:r>
            <a:r>
              <a:rPr sz="2800" b="1" spc="-15" dirty="0" smtClean="0">
                <a:latin typeface="Times New Roman"/>
                <a:cs typeface="Times New Roman"/>
              </a:rPr>
              <a:t>;</a:t>
            </a:r>
            <a:endParaRPr lang="ru-RU" sz="2800" b="1" spc="-15" dirty="0" smtClean="0">
              <a:latin typeface="Times New Roman"/>
              <a:cs typeface="Times New Roman"/>
            </a:endParaRPr>
          </a:p>
          <a:p>
            <a:pPr marL="469265" marR="783590" indent="-457200" algn="just">
              <a:lnSpc>
                <a:spcPts val="3020"/>
              </a:lnSpc>
              <a:buClr>
                <a:srgbClr val="C00000"/>
              </a:buClr>
              <a:buSzPct val="80357"/>
              <a:buFont typeface="Wingdings" panose="05000000000000000000" pitchFamily="2" charset="2"/>
              <a:buChar char="q"/>
              <a:tabLst>
                <a:tab pos="454659" algn="l"/>
                <a:tab pos="455295" algn="l"/>
              </a:tabLst>
            </a:pPr>
            <a:r>
              <a:rPr lang="ru-RU" sz="2800" b="1" spc="-15" dirty="0" smtClean="0">
                <a:latin typeface="Times New Roman"/>
                <a:cs typeface="Times New Roman"/>
              </a:rPr>
              <a:t>руководитель ОО и сотрудник ОО в процессе образовательных и трудовых отношений;</a:t>
            </a:r>
            <a:endParaRPr lang="ru-RU" sz="2800" dirty="0">
              <a:latin typeface="Times New Roman"/>
              <a:cs typeface="Times New Roman"/>
            </a:endParaRPr>
          </a:p>
          <a:p>
            <a:pPr marL="469265" marR="783590" indent="-457200" algn="just">
              <a:lnSpc>
                <a:spcPts val="3020"/>
              </a:lnSpc>
              <a:buClr>
                <a:srgbClr val="C00000"/>
              </a:buClr>
              <a:buSzPct val="80357"/>
              <a:buFont typeface="Wingdings" panose="05000000000000000000" pitchFamily="2" charset="2"/>
              <a:buChar char="q"/>
              <a:tabLst>
                <a:tab pos="454659" algn="l"/>
                <a:tab pos="455295" algn="l"/>
              </a:tabLst>
            </a:pPr>
            <a:r>
              <a:rPr sz="2800" b="1" spc="-10" dirty="0" err="1" smtClean="0">
                <a:latin typeface="Times New Roman"/>
                <a:cs typeface="Times New Roman"/>
              </a:rPr>
              <a:t>при</a:t>
            </a:r>
            <a:r>
              <a:rPr sz="2800" b="1" dirty="0" smtClean="0">
                <a:latin typeface="Times New Roman"/>
                <a:cs typeface="Times New Roman"/>
              </a:rPr>
              <a:t> </a:t>
            </a:r>
            <a:r>
              <a:rPr sz="2800" b="1" spc="-5" dirty="0">
                <a:latin typeface="Times New Roman"/>
                <a:cs typeface="Times New Roman"/>
              </a:rPr>
              <a:t>реализации</a:t>
            </a:r>
            <a:r>
              <a:rPr sz="2800" b="1" spc="10" dirty="0">
                <a:latin typeface="Times New Roman"/>
                <a:cs typeface="Times New Roman"/>
              </a:rPr>
              <a:t> </a:t>
            </a:r>
            <a:r>
              <a:rPr sz="2800" b="1" spc="-10" dirty="0">
                <a:latin typeface="Times New Roman"/>
                <a:cs typeface="Times New Roman"/>
              </a:rPr>
              <a:t>Федерального</a:t>
            </a:r>
            <a:r>
              <a:rPr sz="2800" b="1" dirty="0">
                <a:latin typeface="Times New Roman"/>
                <a:cs typeface="Times New Roman"/>
              </a:rPr>
              <a:t> </a:t>
            </a:r>
            <a:r>
              <a:rPr sz="2800" b="1" spc="-10" dirty="0">
                <a:latin typeface="Times New Roman"/>
                <a:cs typeface="Times New Roman"/>
              </a:rPr>
              <a:t>закона </a:t>
            </a:r>
            <a:r>
              <a:rPr sz="2800" b="1" spc="-15" dirty="0">
                <a:latin typeface="Times New Roman"/>
                <a:cs typeface="Times New Roman"/>
              </a:rPr>
              <a:t>от </a:t>
            </a:r>
            <a:r>
              <a:rPr sz="2800" b="1" spc="-10" dirty="0">
                <a:latin typeface="Times New Roman"/>
                <a:cs typeface="Times New Roman"/>
              </a:rPr>
              <a:t> </a:t>
            </a:r>
            <a:r>
              <a:rPr sz="2800" b="1" dirty="0">
                <a:latin typeface="Times New Roman"/>
                <a:cs typeface="Times New Roman"/>
              </a:rPr>
              <a:t>05.04.2013 </a:t>
            </a:r>
            <a:r>
              <a:rPr sz="2800" b="1" spc="-5" dirty="0">
                <a:latin typeface="Times New Roman"/>
                <a:cs typeface="Times New Roman"/>
              </a:rPr>
              <a:t>№ </a:t>
            </a:r>
            <a:r>
              <a:rPr sz="2800" b="1" dirty="0">
                <a:latin typeface="Times New Roman"/>
                <a:cs typeface="Times New Roman"/>
              </a:rPr>
              <a:t>44-ФЗ </a:t>
            </a:r>
            <a:r>
              <a:rPr sz="2800" b="1" spc="-5" dirty="0">
                <a:latin typeface="Times New Roman"/>
                <a:cs typeface="Times New Roman"/>
              </a:rPr>
              <a:t>«О контрактной системе в </a:t>
            </a:r>
            <a:r>
              <a:rPr sz="2800" b="1" spc="-685" dirty="0">
                <a:latin typeface="Times New Roman"/>
                <a:cs typeface="Times New Roman"/>
              </a:rPr>
              <a:t> </a:t>
            </a:r>
            <a:r>
              <a:rPr sz="2800" b="1" spc="-15" dirty="0">
                <a:latin typeface="Times New Roman"/>
                <a:cs typeface="Times New Roman"/>
              </a:rPr>
              <a:t>сфере</a:t>
            </a:r>
            <a:r>
              <a:rPr sz="2800" b="1" spc="-10" dirty="0">
                <a:latin typeface="Times New Roman"/>
                <a:cs typeface="Times New Roman"/>
              </a:rPr>
              <a:t> закупок</a:t>
            </a:r>
            <a:r>
              <a:rPr sz="2800" b="1" spc="-5" dirty="0">
                <a:latin typeface="Times New Roman"/>
                <a:cs typeface="Times New Roman"/>
              </a:rPr>
              <a:t> </a:t>
            </a:r>
            <a:r>
              <a:rPr sz="2800" b="1" spc="-25" dirty="0">
                <a:latin typeface="Times New Roman"/>
                <a:cs typeface="Times New Roman"/>
              </a:rPr>
              <a:t>товаров,</a:t>
            </a:r>
            <a:r>
              <a:rPr sz="2800" b="1" spc="5" dirty="0">
                <a:latin typeface="Times New Roman"/>
                <a:cs typeface="Times New Roman"/>
              </a:rPr>
              <a:t> </a:t>
            </a:r>
            <a:r>
              <a:rPr sz="2800" b="1" spc="-50" dirty="0">
                <a:latin typeface="Times New Roman"/>
                <a:cs typeface="Times New Roman"/>
              </a:rPr>
              <a:t>работ,</a:t>
            </a:r>
            <a:r>
              <a:rPr sz="2800" b="1" spc="-5" dirty="0">
                <a:latin typeface="Times New Roman"/>
                <a:cs typeface="Times New Roman"/>
              </a:rPr>
              <a:t> </a:t>
            </a:r>
            <a:r>
              <a:rPr sz="2800" b="1" spc="-15" dirty="0" err="1">
                <a:latin typeface="Times New Roman"/>
                <a:cs typeface="Times New Roman"/>
              </a:rPr>
              <a:t>услуг</a:t>
            </a:r>
            <a:r>
              <a:rPr sz="2800" b="1" spc="-5" dirty="0">
                <a:latin typeface="Times New Roman"/>
                <a:cs typeface="Times New Roman"/>
              </a:rPr>
              <a:t> </a:t>
            </a:r>
            <a:r>
              <a:rPr sz="2800" b="1" spc="-5" dirty="0" err="1" smtClean="0">
                <a:latin typeface="Times New Roman"/>
                <a:cs typeface="Times New Roman"/>
              </a:rPr>
              <a:t>для</a:t>
            </a:r>
            <a:r>
              <a:rPr lang="ru-RU" sz="2800" b="1" spc="-5" dirty="0" smtClean="0">
                <a:latin typeface="Times New Roman"/>
                <a:cs typeface="Times New Roman"/>
              </a:rPr>
              <a:t> </a:t>
            </a:r>
            <a:r>
              <a:rPr sz="2800" b="1" spc="-10" dirty="0" err="1" smtClean="0">
                <a:latin typeface="Times New Roman"/>
                <a:cs typeface="Times New Roman"/>
              </a:rPr>
              <a:t>обеспечения</a:t>
            </a:r>
            <a:r>
              <a:rPr sz="2800" b="1" spc="-20" dirty="0" smtClean="0">
                <a:latin typeface="Times New Roman"/>
                <a:cs typeface="Times New Roman"/>
              </a:rPr>
              <a:t> </a:t>
            </a:r>
            <a:r>
              <a:rPr sz="2800" b="1" spc="-25" dirty="0">
                <a:latin typeface="Times New Roman"/>
                <a:cs typeface="Times New Roman"/>
              </a:rPr>
              <a:t>государственных</a:t>
            </a:r>
            <a:r>
              <a:rPr sz="2800" b="1" spc="5" dirty="0">
                <a:latin typeface="Times New Roman"/>
                <a:cs typeface="Times New Roman"/>
              </a:rPr>
              <a:t> </a:t>
            </a:r>
            <a:r>
              <a:rPr sz="2800" b="1" spc="-5" dirty="0">
                <a:latin typeface="Times New Roman"/>
                <a:cs typeface="Times New Roman"/>
              </a:rPr>
              <a:t>и</a:t>
            </a:r>
            <a:r>
              <a:rPr sz="2800" b="1" spc="-10" dirty="0">
                <a:latin typeface="Times New Roman"/>
                <a:cs typeface="Times New Roman"/>
              </a:rPr>
              <a:t> </a:t>
            </a:r>
            <a:r>
              <a:rPr sz="2800" b="1" spc="-5" dirty="0">
                <a:latin typeface="Times New Roman"/>
                <a:cs typeface="Times New Roman"/>
              </a:rPr>
              <a:t>муниципальных </a:t>
            </a:r>
            <a:r>
              <a:rPr sz="2800" b="1" spc="-685" dirty="0">
                <a:latin typeface="Times New Roman"/>
                <a:cs typeface="Times New Roman"/>
              </a:rPr>
              <a:t> </a:t>
            </a:r>
            <a:r>
              <a:rPr sz="2800" b="1" spc="-15" dirty="0">
                <a:latin typeface="Times New Roman"/>
                <a:cs typeface="Times New Roman"/>
              </a:rPr>
              <a:t>нужд»</a:t>
            </a:r>
            <a:endParaRPr sz="2800" dirty="0">
              <a:latin typeface="Times New Roman"/>
              <a:cs typeface="Times New Roman"/>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352" y="457200"/>
            <a:ext cx="7256352" cy="5736336"/>
          </a:xfrm>
        </p:spPr>
        <p:txBody>
          <a:bodyPr>
            <a:normAutofit/>
          </a:bodyPr>
          <a:lstStyle/>
          <a:p>
            <a:pPr algn="just"/>
            <a:r>
              <a:rPr lang="ru-RU" sz="2000" dirty="0">
                <a:solidFill>
                  <a:schemeClr val="tx1"/>
                </a:solidFill>
              </a:rPr>
              <a:t>Законодательством РФ не запрещается привлечение для целей образова­ния на добровольной основе спонсорской помощи, средств родителей, органи­заций, предприятий. Администрация школы использует данный факт для, вроде как, добровольных взносов, которые фактически являются обязательными. </a:t>
            </a:r>
            <a:r>
              <a:rPr lang="ru-RU" sz="2000" u="sng" dirty="0">
                <a:solidFill>
                  <a:schemeClr val="tx1"/>
                </a:solidFill>
              </a:rPr>
              <a:t>Ес­ли подобные акции осуществляются по классам классными руководителями, деньги сдаются учителям, директору школы или другим лицам, хранятся наличкой или в сейфе директора, или в бухгалтерии, не приходуются, квитан­ции родителям не выдаются, отчет об их расходовании до сведения родителей не доводится - все это основания для того, чтобы привлечь должностных лиц к ответственности по факту коррупционной составляющей их деятельности.</a:t>
            </a:r>
            <a:endParaRPr lang="ru-RU" sz="2000" dirty="0">
              <a:solidFill>
                <a:schemeClr val="tx1"/>
              </a:solidFill>
            </a:endParaRPr>
          </a:p>
          <a:p>
            <a:endParaRPr lang="ru-RU" dirty="0"/>
          </a:p>
        </p:txBody>
      </p:sp>
    </p:spTree>
    <p:extLst>
      <p:ext uri="{BB962C8B-B14F-4D97-AF65-F5344CB8AC3E}">
        <p14:creationId xmlns:p14="http://schemas.microsoft.com/office/powerpoint/2010/main" val="20420282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6200" y="228600"/>
            <a:ext cx="8534400" cy="6645794"/>
          </a:xfrm>
          <a:prstGeom prst="rect">
            <a:avLst/>
          </a:prstGeom>
        </p:spPr>
        <p:txBody>
          <a:bodyPr wrap="square">
            <a:spAutoFit/>
          </a:bodyPr>
          <a:lstStyle/>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b="1" spc="-25" dirty="0" smtClean="0">
                <a:latin typeface="Times New Roman" panose="02020603050405020304" pitchFamily="18" charset="0"/>
                <a:ea typeface="Times New Roman" panose="02020603050405020304" pitchFamily="18" charset="0"/>
                <a:cs typeface="Times New Roman" panose="02020603050405020304" pitchFamily="18" charset="0"/>
              </a:rPr>
              <a:t>ШТРАФНЫЕ САНКЦИИ ЗА КОРРУПЦИОННЫЕ ПРАВОНАРУШЕНИЯ </a:t>
            </a:r>
            <a:endParaRPr lang="ru-RU" dirty="0" smtClean="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spc="-25" dirty="0" smtClean="0">
                <a:latin typeface="Times New Roman" panose="02020603050405020304" pitchFamily="18" charset="0"/>
                <a:ea typeface="Times New Roman" panose="02020603050405020304" pitchFamily="18" charset="0"/>
                <a:cs typeface="Times New Roman" panose="02020603050405020304" pitchFamily="18" charset="0"/>
              </a:rPr>
              <a:t>Российское </a:t>
            </a:r>
            <a:r>
              <a:rPr lang="ru-RU" sz="2000" spc="-25" dirty="0">
                <a:latin typeface="Times New Roman" panose="02020603050405020304" pitchFamily="18" charset="0"/>
                <a:ea typeface="Times New Roman" panose="02020603050405020304" pitchFamily="18" charset="0"/>
                <a:cs typeface="Times New Roman" panose="02020603050405020304" pitchFamily="18" charset="0"/>
              </a:rPr>
              <a:t>законодательство предусматривает строгие меры ответственности за коррупционные правонарушения, включая административные и уголовные штрафы: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b="1" u="sng" spc="-25" dirty="0">
                <a:latin typeface="Times New Roman" panose="02020603050405020304" pitchFamily="18" charset="0"/>
                <a:ea typeface="Times New Roman" panose="02020603050405020304" pitchFamily="18" charset="0"/>
                <a:cs typeface="Times New Roman" panose="02020603050405020304" pitchFamily="18" charset="0"/>
              </a:rPr>
              <a:t>Административные штрафы.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spc="-25" dirty="0">
                <a:latin typeface="Times New Roman" panose="02020603050405020304" pitchFamily="18" charset="0"/>
                <a:ea typeface="Times New Roman" panose="02020603050405020304" pitchFamily="18" charset="0"/>
                <a:cs typeface="Times New Roman" panose="02020603050405020304" pitchFamily="18" charset="0"/>
              </a:rPr>
              <a:t>За совершение коррупционных правонарушений, таких как незаконное получение подарков или несоблюдение ограничений, предусмотренных антикоррупционным законодательством, могут быть наложены административные штрафы в размере от 10 000 до 500 000 рублей в зависимости от тяжести нарушения.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b="1" u="sng" spc="-25" dirty="0">
                <a:latin typeface="Times New Roman" panose="02020603050405020304" pitchFamily="18" charset="0"/>
                <a:ea typeface="Times New Roman" panose="02020603050405020304" pitchFamily="18" charset="0"/>
                <a:cs typeface="Times New Roman" panose="02020603050405020304" pitchFamily="18" charset="0"/>
              </a:rPr>
              <a:t>Уголовные штрафы.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spc="-25" dirty="0">
                <a:latin typeface="Times New Roman" panose="02020603050405020304" pitchFamily="18" charset="0"/>
                <a:ea typeface="Times New Roman" panose="02020603050405020304" pitchFamily="18" charset="0"/>
                <a:cs typeface="Times New Roman" panose="02020603050405020304" pitchFamily="18" charset="0"/>
              </a:rPr>
              <a:t>За преступления, связанные с коррупцией, такие как получение или дача взятки, предусмотрены уголовные штрафы, размер которых может достигать нескольких миллионов рублей. Например, за получение взятки в крупном размере предусмотрен штраф в размере до 1 000 000 рублей или в размере заработной платы или иного дохода осуждённого за период до двух лет.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b="1" u="sng" spc="-25" dirty="0">
                <a:latin typeface="Times New Roman" panose="02020603050405020304" pitchFamily="18" charset="0"/>
                <a:ea typeface="Times New Roman" panose="02020603050405020304" pitchFamily="18" charset="0"/>
                <a:cs typeface="Times New Roman" panose="02020603050405020304" pitchFamily="18" charset="0"/>
              </a:rPr>
              <a:t>Дополнительные меры.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431800" algn="just" fontAlgn="base">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000" spc="-25" dirty="0">
                <a:latin typeface="Times New Roman" panose="02020603050405020304" pitchFamily="18" charset="0"/>
                <a:ea typeface="Times New Roman" panose="02020603050405020304" pitchFamily="18" charset="0"/>
                <a:cs typeface="Times New Roman" panose="02020603050405020304" pitchFamily="18" charset="0"/>
              </a:rPr>
              <a:t>Кроме штрафов, за коррупционные преступления могут быть назначены такие наказания, как лишение свободы, дисквалификация на определённый срок, конфискация имущества и запрет занимать определённые должности.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556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9525"/>
            <a:ext cx="7315200" cy="6494085"/>
          </a:xfrm>
          <a:prstGeom prst="rect">
            <a:avLst/>
          </a:prstGeom>
        </p:spPr>
        <p:txBody>
          <a:bodyPr wrap="square">
            <a:spAutoFit/>
          </a:bodyPr>
          <a:lstStyle/>
          <a:p>
            <a:pPr algn="ctr"/>
            <a:r>
              <a:rPr lang="ru-RU" sz="2800" b="1" i="1" u="sng" dirty="0"/>
              <a:t>Дисциплинарная ответственность за коррупционные правонарушения</a:t>
            </a:r>
            <a:endParaRPr lang="ru-RU" sz="2800" i="1" dirty="0"/>
          </a:p>
          <a:p>
            <a:pPr algn="just"/>
            <a:r>
              <a:rPr lang="ru-RU" sz="2400" dirty="0" smtClean="0"/>
              <a:t>Особое </a:t>
            </a:r>
            <a:r>
              <a:rPr lang="ru-RU" sz="2400" dirty="0"/>
              <a:t>внимание следует обратить на то, что в соответствии с п.7.1 ч.1 ст.81 ТК РФ трудовой договор может быть расторгнут работодателем в случа­ях: непринятия работником мер по предотвращению или урегулированию кон­фликта интересов, стороной которого он является; непредставления или пред­ставления неполных, или недостоверных сведений о своих доходах, расходах, об имуществе и обязательствах имущественного характера либо непредставле­ния или представления заведомо неполных или недостоверных сведений о до­ходах, расходах, об имуществе и обязательствах имущественного характера своих супруга (супруги) и несовершеннолетних детей.</a:t>
            </a:r>
          </a:p>
        </p:txBody>
      </p:sp>
    </p:spTree>
    <p:extLst>
      <p:ext uri="{BB962C8B-B14F-4D97-AF65-F5344CB8AC3E}">
        <p14:creationId xmlns:p14="http://schemas.microsoft.com/office/powerpoint/2010/main" val="8268213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 y="304800"/>
            <a:ext cx="7772400" cy="5632311"/>
          </a:xfrm>
          <a:prstGeom prst="rect">
            <a:avLst/>
          </a:prstGeom>
        </p:spPr>
        <p:txBody>
          <a:bodyPr wrap="square">
            <a:spAutoFit/>
          </a:bodyPr>
          <a:lstStyle/>
          <a:p>
            <a:r>
              <a:rPr lang="ru-RU" b="1" i="1" u="sng" dirty="0"/>
              <a:t>Административная ответственность за коррупционные правонаруше­ния</a:t>
            </a:r>
            <a:endParaRPr lang="ru-RU" i="1" dirty="0"/>
          </a:p>
          <a:p>
            <a:pPr algn="just"/>
            <a:r>
              <a:rPr lang="ru-RU" dirty="0"/>
              <a:t>КоАП РФ устанавливает административную ответственность более чем за 20 правонарушений коррупционного характера (в том числе предусмотренных статьями 7.27, 7.29-7.32, 13.11, 13.14, 15.21, 19.28, 19.29 КоАП РФ): мелкое хищение (в случае совершения соответствующего действия путем присвоения или растраты); нарушение порядка размещения заказа на поставки товаров, вы­полнение работ, оказание услуг для нужд заказчиков; использование служебной информации на рынке ценных бумаг; нарушение установленного законом по­рядка сбора, хранения, использования или распространения информации о гражданах (персональных данных); разглашение информации с ограниченным доступом; получение незаконного вознаграждения от имени юридического ли­ца; незаконное привлечение к трудовой деятельности государственного служа­щего (бывшего государственного служащего) и другие. За совершение админи­стративных правонарушений коррупционной направленности могут налагаться и применяться следующие административные наказания: административный штраф; административный арест; дисквалификация.</a:t>
            </a:r>
          </a:p>
        </p:txBody>
      </p:sp>
    </p:spTree>
    <p:extLst>
      <p:ext uri="{BB962C8B-B14F-4D97-AF65-F5344CB8AC3E}">
        <p14:creationId xmlns:p14="http://schemas.microsoft.com/office/powerpoint/2010/main" val="12504896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790" y="94565"/>
            <a:ext cx="9137210" cy="6832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SB Sans Display"/>
              </a:rPr>
              <a:t>Основные виды административных правонарушений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SB Sans Display"/>
              </a:rPr>
              <a:t>1. Незаконное использование должностного положения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inherit"/>
              </a:rPr>
              <a:t>Это включает в себя такие формы коррупции, как незаконное получение вознаграждения (взятка), нарушение порядка ведения государственных закупок, превышение полномочий и др.</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chemeClr val="tx1"/>
                </a:solidFill>
                <a:effectLst/>
                <a:latin typeface="inherit"/>
              </a:rPr>
              <a:t>Статья КоАП РФ:</a:t>
            </a:r>
            <a:r>
              <a:rPr kumimoji="0" lang="ru-RU" altLang="ru-RU" b="0" i="0" u="none" strike="noStrike" cap="none" normalizeH="0" baseline="0" dirty="0" smtClean="0">
                <a:ln>
                  <a:noFill/>
                </a:ln>
                <a:solidFill>
                  <a:schemeClr val="tx1"/>
                </a:solidFill>
                <a:effectLst/>
                <a:latin typeface="inherit"/>
              </a:rPr>
              <a:t> Статья 19.28 (Незаконное вознаграждение от имени юридического лица)</a:t>
            </a:r>
            <a:endParaRPr kumimoji="0" lang="ru-RU" altLang="ru-RU" b="1" i="0" u="none" strike="noStrike" cap="none" normalizeH="0" baseline="0" dirty="0" smtClean="0">
              <a:ln>
                <a:noFill/>
              </a:ln>
              <a:solidFill>
                <a:schemeClr val="tx1"/>
              </a:solidFill>
              <a:effectLst/>
              <a:latin typeface="SB Sans Displa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SB Sans Display"/>
              </a:rPr>
              <a:t>2. Нарушение правил противодействия коррупции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inherit"/>
              </a:rPr>
              <a:t>Например, непредставление сведений о доходах, расходах, имуществе и обязательствах имущественного характера, предусмотренных законом.</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chemeClr val="tx1"/>
                </a:solidFill>
                <a:effectLst/>
                <a:latin typeface="inherit"/>
              </a:rPr>
              <a:t>Статья КоАП РФ:</a:t>
            </a:r>
            <a:r>
              <a:rPr kumimoji="0" lang="ru-RU" altLang="ru-RU" b="0" i="0" u="none" strike="noStrike" cap="none" normalizeH="0" baseline="0" dirty="0" smtClean="0">
                <a:ln>
                  <a:noFill/>
                </a:ln>
                <a:solidFill>
                  <a:schemeClr val="tx1"/>
                </a:solidFill>
                <a:effectLst/>
                <a:latin typeface="inherit"/>
              </a:rPr>
              <a:t> Статья 19.29 (Несоблюдение требований о представлении сведений о доходах, расходах, имуществе и обязательствах имущественного характера)</a:t>
            </a:r>
            <a:endParaRPr kumimoji="0" lang="ru-RU" altLang="ru-RU" b="1" i="0" u="none" strike="noStrike" cap="none" normalizeH="0" baseline="0" dirty="0" smtClean="0">
              <a:ln>
                <a:noFill/>
              </a:ln>
              <a:solidFill>
                <a:schemeClr val="tx1"/>
              </a:solidFill>
              <a:effectLst/>
              <a:latin typeface="SB Sans Displa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SB Sans Display"/>
              </a:rPr>
              <a:t>3. Получение незаконного дохода от своей должности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inherit"/>
              </a:rPr>
              <a:t>К таким действиям относятся случаи, когда должностные лица получают доход незаконным способом, используя свое положение.</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chemeClr val="tx1"/>
                </a:solidFill>
                <a:effectLst/>
                <a:latin typeface="inherit"/>
              </a:rPr>
              <a:t>Статья КоАП РФ:</a:t>
            </a:r>
            <a:r>
              <a:rPr kumimoji="0" lang="ru-RU" altLang="ru-RU" b="0" i="0" u="none" strike="noStrike" cap="none" normalizeH="0" baseline="0" dirty="0" smtClean="0">
                <a:ln>
                  <a:noFill/>
                </a:ln>
                <a:solidFill>
                  <a:schemeClr val="tx1"/>
                </a:solidFill>
                <a:effectLst/>
                <a:latin typeface="inherit"/>
              </a:rPr>
              <a:t> Статья 19.28 (Незаконное вознаграждение от имени юридического лица)</a:t>
            </a:r>
            <a:endParaRPr kumimoji="0" lang="ru-RU" altLang="ru-RU" b="1" i="0" u="none" strike="noStrike" cap="none" normalizeH="0" baseline="0" dirty="0" smtClean="0">
              <a:ln>
                <a:noFill/>
              </a:ln>
              <a:solidFill>
                <a:schemeClr val="tx1"/>
              </a:solidFill>
              <a:effectLst/>
              <a:latin typeface="SB Sans Displa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SB Sans Display"/>
              </a:rPr>
              <a:t>4. Преступления, связанные с </a:t>
            </a:r>
            <a:r>
              <a:rPr kumimoji="0" lang="ru-RU" altLang="ru-RU" sz="2400" b="1" i="0" u="none" strike="noStrike" cap="none" normalizeH="0" baseline="0" dirty="0" err="1" smtClean="0">
                <a:ln>
                  <a:noFill/>
                </a:ln>
                <a:solidFill>
                  <a:schemeClr val="tx1"/>
                </a:solidFill>
                <a:effectLst/>
                <a:latin typeface="SB Sans Display"/>
              </a:rPr>
              <a:t>госзакупками</a:t>
            </a:r>
            <a:endParaRPr kumimoji="0" lang="ru-RU" altLang="ru-RU" sz="2400" b="1" i="0" u="none" strike="noStrike" cap="none" normalizeH="0" baseline="0" dirty="0" smtClean="0">
              <a:ln>
                <a:noFill/>
              </a:ln>
              <a:solidFill>
                <a:schemeClr val="tx1"/>
              </a:solidFill>
              <a:effectLst/>
              <a:latin typeface="SB Sans Displa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chemeClr val="tx1"/>
                </a:solidFill>
                <a:effectLst/>
                <a:latin typeface="inherit"/>
              </a:rPr>
              <a:t>Нарушения процедур государственных закупок также считаются административными правонарушениями.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chemeClr val="tx1"/>
                </a:solidFill>
                <a:effectLst/>
                <a:latin typeface="inherit"/>
              </a:rPr>
              <a:t>Статья КоАП РФ:</a:t>
            </a:r>
            <a:r>
              <a:rPr kumimoji="0" lang="ru-RU" altLang="ru-RU" b="0" i="0" u="none" strike="noStrike" cap="none" normalizeH="0" baseline="0" dirty="0" smtClean="0">
                <a:ln>
                  <a:noFill/>
                </a:ln>
                <a:solidFill>
                  <a:schemeClr val="tx1"/>
                </a:solidFill>
                <a:effectLst/>
                <a:latin typeface="inherit"/>
              </a:rPr>
              <a:t> Статья 7.30 (Нарушение порядка осуществления закупок товаров, работ, услуг для обеспечения государственных и муниципальных нужд)</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0642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 y="612845"/>
            <a:ext cx="7467600" cy="6001643"/>
          </a:xfrm>
          <a:prstGeom prst="rect">
            <a:avLst/>
          </a:prstGeom>
        </p:spPr>
        <p:txBody>
          <a:bodyPr wrap="square">
            <a:spAutoFit/>
          </a:bodyPr>
          <a:lstStyle/>
          <a:p>
            <a:r>
              <a:rPr lang="ru-RU" sz="2400" b="1" u="sng" dirty="0">
                <a:hlinkClick r:id="rId2"/>
              </a:rPr>
              <a:t>Федеральный закон от 25.12.2008 N 273-ФЗ (ред. от 28.12.2024) "О противодействии коррупции"</a:t>
            </a:r>
            <a:endParaRPr lang="ru-RU" sz="2400" b="1" dirty="0"/>
          </a:p>
          <a:p>
            <a:r>
              <a:rPr lang="ru-RU" sz="2400" b="1" u="sng" dirty="0"/>
              <a:t>Коррупция</a:t>
            </a:r>
            <a:r>
              <a:rPr lang="ru-RU" sz="2400" dirty="0"/>
              <a:t> это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a:t>
            </a:r>
            <a:r>
              <a:rPr lang="ru-RU" sz="2400" dirty="0" smtClean="0"/>
              <a:t>;</a:t>
            </a:r>
            <a:endParaRPr lang="ru-RU" dirty="0"/>
          </a:p>
        </p:txBody>
      </p:sp>
    </p:spTree>
    <p:extLst>
      <p:ext uri="{BB962C8B-B14F-4D97-AF65-F5344CB8AC3E}">
        <p14:creationId xmlns:p14="http://schemas.microsoft.com/office/powerpoint/2010/main" val="11707591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24143"/>
            <a:ext cx="7391400" cy="6186309"/>
          </a:xfrm>
          <a:prstGeom prst="rect">
            <a:avLst/>
          </a:prstGeom>
        </p:spPr>
        <p:txBody>
          <a:bodyPr wrap="square">
            <a:spAutoFit/>
          </a:bodyPr>
          <a:lstStyle/>
          <a:p>
            <a:pPr lvl="0" eaLnBrk="0" fontAlgn="base" hangingPunct="0">
              <a:spcBef>
                <a:spcPct val="0"/>
              </a:spcBef>
              <a:spcAft>
                <a:spcPct val="0"/>
              </a:spcAft>
            </a:pPr>
            <a:r>
              <a:rPr lang="ru-RU" altLang="ru-RU" sz="3600" b="1" dirty="0">
                <a:latin typeface="SB Sans Display"/>
              </a:rPr>
              <a:t>Меры административной ответственности</a:t>
            </a:r>
          </a:p>
          <a:p>
            <a:pPr lvl="0" eaLnBrk="0" fontAlgn="base" hangingPunct="0">
              <a:spcBef>
                <a:spcPct val="0"/>
              </a:spcBef>
              <a:spcAft>
                <a:spcPct val="0"/>
              </a:spcAft>
            </a:pPr>
            <a:r>
              <a:rPr lang="ru-RU" altLang="ru-RU" dirty="0">
                <a:latin typeface="inherit"/>
              </a:rPr>
              <a:t>За совершение указанных правонарушений предусмотрены следующие меры наказания:</a:t>
            </a:r>
          </a:p>
          <a:p>
            <a:pPr lvl="0" eaLnBrk="0" fontAlgn="base" hangingPunct="0">
              <a:spcBef>
                <a:spcPct val="0"/>
              </a:spcBef>
              <a:spcAft>
                <a:spcPct val="0"/>
              </a:spcAft>
              <a:buFontTx/>
              <a:buChar char="•"/>
            </a:pPr>
            <a:r>
              <a:rPr lang="ru-RU" altLang="ru-RU" b="1" dirty="0">
                <a:latin typeface="inherit"/>
              </a:rPr>
              <a:t>Штрафы</a:t>
            </a:r>
            <a:r>
              <a:rPr lang="ru-RU" altLang="ru-RU" dirty="0">
                <a:latin typeface="inherit"/>
              </a:rPr>
              <a:t>: Размер штрафа зависит от тяжести совершенного преступления и статуса виновного лица</a:t>
            </a:r>
            <a:r>
              <a:rPr lang="ru-RU" altLang="ru-RU" dirty="0" smtClean="0">
                <a:latin typeface="inherit"/>
              </a:rPr>
              <a:t>. </a:t>
            </a:r>
            <a:r>
              <a:rPr lang="ru-RU" dirty="0">
                <a:latin typeface="geist"/>
              </a:rPr>
              <a:t>Например, за получение взятки штрафы могут достигать до 500 тысяч рублей или в размере заработной платы или иного дохода за период до 12 месяцев. За дачу взятки — до 300 тысяч рублей или в размере заработной платы за тот же период. Также возможны другие виды административных наказаний, такие как дисквалификация. </a:t>
            </a:r>
            <a:endParaRPr lang="ru-RU" altLang="ru-RU" dirty="0">
              <a:latin typeface="inherit"/>
            </a:endParaRPr>
          </a:p>
          <a:p>
            <a:pPr lvl="0" eaLnBrk="0" fontAlgn="base" hangingPunct="0">
              <a:spcBef>
                <a:spcPct val="0"/>
              </a:spcBef>
              <a:spcAft>
                <a:spcPct val="0"/>
              </a:spcAft>
              <a:buFontTx/>
              <a:buChar char="•"/>
            </a:pPr>
            <a:r>
              <a:rPr lang="ru-RU" altLang="ru-RU" b="1" dirty="0">
                <a:latin typeface="inherit"/>
              </a:rPr>
              <a:t>Дисквалификация</a:t>
            </a:r>
            <a:r>
              <a:rPr lang="ru-RU" altLang="ru-RU" dirty="0">
                <a:latin typeface="inherit"/>
              </a:rPr>
              <a:t>: Применяется к должностным лицам, совершившим серьезные нарушения, что влечет запрет занимать государственные должности на определенный срок.</a:t>
            </a:r>
          </a:p>
          <a:p>
            <a:pPr lvl="0" eaLnBrk="0" fontAlgn="base" hangingPunct="0">
              <a:spcBef>
                <a:spcPct val="0"/>
              </a:spcBef>
              <a:spcAft>
                <a:spcPct val="0"/>
              </a:spcAft>
              <a:buFontTx/>
              <a:buChar char="•"/>
            </a:pPr>
            <a:r>
              <a:rPr lang="ru-RU" altLang="ru-RU" b="1" dirty="0">
                <a:latin typeface="inherit"/>
              </a:rPr>
              <a:t>Предостережение</a:t>
            </a:r>
            <a:r>
              <a:rPr lang="ru-RU" altLang="ru-RU" dirty="0">
                <a:latin typeface="inherit"/>
              </a:rPr>
              <a:t>: Выносится предупреждение о недопустимости дальнейшего совершения аналогичных действий.</a:t>
            </a:r>
          </a:p>
          <a:p>
            <a:endParaRPr lang="ru-RU" dirty="0" smtClean="0">
              <a:latin typeface="geist"/>
            </a:endParaRPr>
          </a:p>
          <a:p>
            <a:r>
              <a:rPr lang="ru-RU" dirty="0" smtClean="0">
                <a:latin typeface="geist"/>
              </a:rPr>
              <a:t>Штрафы </a:t>
            </a:r>
            <a:r>
              <a:rPr lang="ru-RU" dirty="0">
                <a:latin typeface="geist"/>
              </a:rPr>
              <a:t>за коррупционные правонарушения в России могут различаться в зависимости от конкретного преступления и его тяжести. </a:t>
            </a:r>
            <a:endParaRPr lang="ru-RU" dirty="0"/>
          </a:p>
        </p:txBody>
      </p:sp>
    </p:spTree>
    <p:extLst>
      <p:ext uri="{BB962C8B-B14F-4D97-AF65-F5344CB8AC3E}">
        <p14:creationId xmlns:p14="http://schemas.microsoft.com/office/powerpoint/2010/main" val="3706412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380999"/>
            <a:ext cx="8001000" cy="5632311"/>
          </a:xfrm>
          <a:prstGeom prst="rect">
            <a:avLst/>
          </a:prstGeom>
        </p:spPr>
        <p:txBody>
          <a:bodyPr wrap="square">
            <a:spAutoFit/>
          </a:bodyPr>
          <a:lstStyle/>
          <a:p>
            <a:r>
              <a:rPr lang="ru-RU" b="1" i="1" u="sng" dirty="0"/>
              <a:t>Уголовная ответственность за преступления коррупционной направлен­ности</a:t>
            </a:r>
            <a:endParaRPr lang="ru-RU" i="1" dirty="0"/>
          </a:p>
          <a:p>
            <a:pPr algn="just"/>
            <a:r>
              <a:rPr lang="ru-RU" dirty="0"/>
              <a:t>Уголовная ответственность за преступления коррупционной направлен­ности установлена УК РФ. К преступлениям коррупционной направленности относятся противоправные деяния, связанные со злоупотреблением служебным положением, дачей взятки, получением взятки, злоупотреблением полномочи­ями, коммерческим подкупом либо иным незаконным использованием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а также совершение вышеука­занных деяний от имени или в интересах юридического лица (глава 23 и глава 30 УК РФ). За преступления коррупционной направленности УК РФ преду­смотрены следующие виды наказаний: штраф; лишение права занимать опреде­ленные должности или заниматься определенной деятельностью; обязательные работы; исправительные работы; принудительные работы; ограничение свобо­ды; лишение свободы на определенный срок.</a:t>
            </a:r>
          </a:p>
        </p:txBody>
      </p:sp>
    </p:spTree>
    <p:extLst>
      <p:ext uri="{BB962C8B-B14F-4D97-AF65-F5344CB8AC3E}">
        <p14:creationId xmlns:p14="http://schemas.microsoft.com/office/powerpoint/2010/main" val="38879378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533400"/>
            <a:ext cx="8305800" cy="6463308"/>
          </a:xfrm>
          <a:prstGeom prst="rect">
            <a:avLst/>
          </a:prstGeom>
        </p:spPr>
        <p:txBody>
          <a:bodyPr wrap="square">
            <a:spAutoFit/>
          </a:bodyPr>
          <a:lstStyle/>
          <a:p>
            <a:r>
              <a:rPr lang="ru-RU" b="1" i="1" u="sng" dirty="0"/>
              <a:t>Гражданско-правовая ответственность за коррупционные правонару­шения</a:t>
            </a:r>
            <a:endParaRPr lang="ru-RU" i="1" dirty="0"/>
          </a:p>
          <a:p>
            <a:pPr algn="just"/>
            <a:r>
              <a:rPr lang="ru-RU" dirty="0"/>
              <a:t>Вред, причиненный личности или имуществу гражданина, а также вред, причиненный имуществу юридического лица, в том числе совершением кор­рупционного преступления (правонарушения), подлежит возмещению в полном объеме лицом, причинив</a:t>
            </a:r>
            <a:r>
              <a:rPr lang="ru-RU" u="sng" dirty="0"/>
              <a:t>ши</a:t>
            </a:r>
            <a:r>
              <a:rPr lang="ru-RU" dirty="0"/>
              <a:t>м вред. В соответствии с положениями ст. 1064 ГК РФ законом или договором может быть установлена обязанность </a:t>
            </a:r>
            <a:r>
              <a:rPr lang="ru-RU" dirty="0" err="1"/>
              <a:t>причинителя</a:t>
            </a:r>
            <a:r>
              <a:rPr lang="ru-RU" dirty="0"/>
              <a:t> вреда выплатить потерпевшим компенсацию сверх возмещения вреда. Законом может быть установлена обязанность лица, не являющегося </a:t>
            </a:r>
            <a:r>
              <a:rPr lang="ru-RU" dirty="0" err="1"/>
              <a:t>причинителем</a:t>
            </a:r>
            <a:r>
              <a:rPr lang="ru-RU" dirty="0"/>
              <a:t> вре­да, выплатить потерпевшим компенсацию сверх возмещения вреда. Лицо, при­чинившее вред, может быть освобождено от возмещения вреда, если докажет, что вред причинен не по его вине. Согласно ст. 1068 ГК РФ юридическое лицо либо гражданин возмещает вред, причиненный его работником при исполнении трудовых (служебных, должностных) обязанностей. Ст. 575 ГК РФ содержит запрет на дарение, за исключением обычных подарков, стоимость которых не превышает 3000 рублей, работникам образовательных организаций. Работни­ками признаются граждане, выполняющие работу на основании трудового до­говора (контракта), а также граждане, выполняющие работу по гражданско- правовому договору, если при этом они действовали или должны были дей­ствовать по заданию соответствующего юридического лица или гражданина и под его контролем за безопасным ведением работ.</a:t>
            </a:r>
          </a:p>
        </p:txBody>
      </p:sp>
    </p:spTree>
    <p:extLst>
      <p:ext uri="{BB962C8B-B14F-4D97-AF65-F5344CB8AC3E}">
        <p14:creationId xmlns:p14="http://schemas.microsoft.com/office/powerpoint/2010/main" val="42075960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0" y="304800"/>
            <a:ext cx="7467601" cy="4724400"/>
          </a:xfrm>
          <a:prstGeom prst="rect">
            <a:avLst/>
          </a:prstGeom>
        </p:spPr>
      </p:pic>
    </p:spTree>
    <p:extLst>
      <p:ext uri="{BB962C8B-B14F-4D97-AF65-F5344CB8AC3E}">
        <p14:creationId xmlns:p14="http://schemas.microsoft.com/office/powerpoint/2010/main" val="10549185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51584"/>
            <a:ext cx="7772400" cy="7571303"/>
          </a:xfrm>
          <a:prstGeom prst="rect">
            <a:avLst/>
          </a:prstGeom>
        </p:spPr>
        <p:txBody>
          <a:bodyPr wrap="square">
            <a:spAutoFit/>
          </a:bodyPr>
          <a:lstStyle/>
          <a:p>
            <a:r>
              <a:rPr lang="ru-RU" b="1" dirty="0" smtClean="0">
                <a:latin typeface="Calibri" panose="020F0502020204030204" pitchFamily="34" charset="0"/>
              </a:rPr>
              <a:t>ЧТОБЫ </a:t>
            </a:r>
            <a:r>
              <a:rPr lang="ru-RU" b="1" dirty="0">
                <a:latin typeface="Calibri" panose="020F0502020204030204" pitchFamily="34" charset="0"/>
              </a:rPr>
              <a:t>НЕ ВЫХОДИТЬ ЗА РАМКИ ЗАКОНОДАТЕЛЬСТВА ПРИ ПРИВЛЕЧЕНИИ В ОБРАЗОВАТЕЛЬНУЮ ОРГАНИЗАЦИЮ СРЕДСТВ РОДИТЕЛЕЙ И СПОНСОРСКОЙ ПОМОЩИ НА ДОБРОВОЛЬНОЙ ОСНОВЕ, НЕОБХОДИМО УЧЕСТЬ РЯД ВАЖНЫХ МОМЕНТОВ: </a:t>
            </a:r>
            <a:endParaRPr lang="ru-RU" b="1" dirty="0" smtClean="0">
              <a:latin typeface="Calibri" panose="020F0502020204030204" pitchFamily="34" charset="0"/>
            </a:endParaRPr>
          </a:p>
          <a:p>
            <a:pPr marL="285750" indent="-285750">
              <a:buFont typeface="Wingdings" panose="05000000000000000000" pitchFamily="2" charset="2"/>
              <a:buChar char="q"/>
            </a:pPr>
            <a:r>
              <a:rPr lang="ru-RU" dirty="0" smtClean="0"/>
              <a:t>Руководство </a:t>
            </a:r>
            <a:r>
              <a:rPr lang="ru-RU" dirty="0"/>
              <a:t>ОО обязано представить полную информацию участникам образовательных отношений о их правах и обязанностях при осуществлении пожертвований на добровольной основе. </a:t>
            </a:r>
          </a:p>
          <a:p>
            <a:pPr marL="285750" indent="-285750">
              <a:buFont typeface="Wingdings" panose="05000000000000000000" pitchFamily="2" charset="2"/>
              <a:buChar char="q"/>
            </a:pPr>
            <a:r>
              <a:rPr lang="ru-RU" dirty="0" smtClean="0"/>
              <a:t>Руководством </a:t>
            </a:r>
            <a:r>
              <a:rPr lang="ru-RU" dirty="0"/>
              <a:t>ОО должна быть предоставлена полная информация о тех целях, на осуществление которых принимаются добровольные пожертвования. </a:t>
            </a:r>
          </a:p>
          <a:p>
            <a:pPr marL="285750" indent="-285750">
              <a:buFont typeface="Wingdings" panose="05000000000000000000" pitchFamily="2" charset="2"/>
              <a:buChar char="q"/>
            </a:pPr>
            <a:r>
              <a:rPr lang="ru-RU" dirty="0" smtClean="0"/>
              <a:t>Любая </a:t>
            </a:r>
            <a:r>
              <a:rPr lang="ru-RU" dirty="0"/>
              <a:t>инициативная группа граждан, в том числе родительский комитет и прочие органы самоуправления образовательного учреждения, вправе принять решение о внесении (сборе) денежных средств только в отношении себя самих, а не родителей всех детей, посещающих данное учреждение (оформление протокола собрания). </a:t>
            </a:r>
          </a:p>
          <a:p>
            <a:pPr marL="285750" indent="-285750">
              <a:buFont typeface="Wingdings" panose="05000000000000000000" pitchFamily="2" charset="2"/>
              <a:buChar char="q"/>
            </a:pPr>
            <a:r>
              <a:rPr lang="ru-RU" dirty="0" smtClean="0"/>
              <a:t>Родители </a:t>
            </a:r>
            <a:r>
              <a:rPr lang="ru-RU" dirty="0"/>
              <a:t>обучающихся перед заключением </a:t>
            </a:r>
            <a:r>
              <a:rPr lang="ru-RU" b="1" dirty="0"/>
              <a:t>договора пожертвования </a:t>
            </a:r>
            <a:r>
              <a:rPr lang="ru-RU" dirty="0"/>
              <a:t>с ОО должны написать заявление о добровольном согласии на передачу средств образовательной организации. </a:t>
            </a:r>
          </a:p>
          <a:p>
            <a:pPr marL="285750" indent="-285750">
              <a:buFont typeface="Wingdings" panose="05000000000000000000" pitchFamily="2" charset="2"/>
              <a:buChar char="q"/>
            </a:pPr>
            <a:r>
              <a:rPr lang="ru-RU" dirty="0" smtClean="0"/>
              <a:t>ОО </a:t>
            </a:r>
            <a:r>
              <a:rPr lang="ru-RU" dirty="0"/>
              <a:t>должна предоставлять полный финансовый отчет о поступлении и расходовании средств, полученных в результате добровольного пожертвования родителями обучающихся, спонсорами. </a:t>
            </a:r>
          </a:p>
          <a:p>
            <a:pPr marL="285750" indent="-285750">
              <a:buFont typeface="Wingdings" panose="05000000000000000000" pitchFamily="2" charset="2"/>
              <a:buChar char="q"/>
            </a:pPr>
            <a:r>
              <a:rPr lang="ru-RU" dirty="0"/>
              <a:t>•Отчет должен обсуждаться и рассматриваться на заседании Родительского комитета ОО. </a:t>
            </a:r>
          </a:p>
          <a:p>
            <a:endParaRPr lang="ru-RU" dirty="0">
              <a:solidFill>
                <a:srgbClr val="FFFFFF"/>
              </a:solidFill>
              <a:latin typeface="Calibri" panose="020F0502020204030204" pitchFamily="34" charset="0"/>
            </a:endParaRPr>
          </a:p>
        </p:txBody>
      </p:sp>
    </p:spTree>
    <p:extLst>
      <p:ext uri="{BB962C8B-B14F-4D97-AF65-F5344CB8AC3E}">
        <p14:creationId xmlns:p14="http://schemas.microsoft.com/office/powerpoint/2010/main" val="42165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036" y="152400"/>
            <a:ext cx="7537764" cy="6647974"/>
          </a:xfrm>
          <a:prstGeom prst="rect">
            <a:avLst/>
          </a:prstGeom>
        </p:spPr>
        <p:txBody>
          <a:bodyPr wrap="square">
            <a:spAutoFit/>
          </a:bodyPr>
          <a:lstStyle/>
          <a:p>
            <a:r>
              <a:rPr lang="ru-RU" sz="2400" b="1" dirty="0">
                <a:solidFill>
                  <a:srgbClr val="333333"/>
                </a:solidFill>
                <a:latin typeface="Times New Roman" panose="02020603050405020304" pitchFamily="18" charset="0"/>
                <a:cs typeface="Times New Roman" panose="02020603050405020304" pitchFamily="18" charset="0"/>
              </a:rPr>
              <a:t>Противодействие коррупции</a:t>
            </a:r>
            <a:r>
              <a:rPr lang="ru-RU" sz="2400" dirty="0">
                <a:solidFill>
                  <a:srgbClr val="333333"/>
                </a:solidFill>
                <a:latin typeface="Times New Roman" panose="02020603050405020304" pitchFamily="18" charset="0"/>
                <a:cs typeface="Times New Roman" panose="02020603050405020304" pitchFamily="18" charset="0"/>
              </a:rPr>
              <a:t> — деятельность федеральных органов государственной власти, органов государственной власти субъектов РФ, органов местного самоуправления, институтов гражданского общества, организаций и физических лиц в пределах их полномочий</a:t>
            </a:r>
            <a:r>
              <a:rPr lang="ru-RU" sz="2400" dirty="0" smtClean="0">
                <a:solidFill>
                  <a:srgbClr val="333333"/>
                </a:solidFill>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Согласно </a:t>
            </a:r>
            <a:r>
              <a:rPr lang="ru-RU" sz="2400" dirty="0" smtClean="0">
                <a:latin typeface="Times New Roman" panose="02020603050405020304" pitchFamily="18" charset="0"/>
                <a:cs typeface="Times New Roman" panose="02020603050405020304" pitchFamily="18" charset="0"/>
              </a:rPr>
              <a:t>ФЗ от </a:t>
            </a:r>
            <a:r>
              <a:rPr lang="ru-RU" sz="2400" dirty="0">
                <a:latin typeface="Times New Roman" panose="02020603050405020304" pitchFamily="18" charset="0"/>
                <a:cs typeface="Times New Roman" panose="02020603050405020304" pitchFamily="18" charset="0"/>
              </a:rPr>
              <a:t>25 декабря 2008 года №273-ФЗ «О противодействии коррупции», эта деятельность включает:</a:t>
            </a:r>
          </a:p>
          <a:p>
            <a:pPr marL="285750" indent="-285750">
              <a:buFont typeface="Wingdings" panose="05000000000000000000" pitchFamily="2" charset="2"/>
              <a:buChar char="q"/>
            </a:pPr>
            <a:r>
              <a:rPr lang="ru-RU" sz="2400" b="1" dirty="0">
                <a:latin typeface="Times New Roman" panose="02020603050405020304" pitchFamily="18" charset="0"/>
                <a:cs typeface="Times New Roman" panose="02020603050405020304" pitchFamily="18" charset="0"/>
              </a:rPr>
              <a:t>Предупреждение коррупции</a:t>
            </a:r>
            <a:r>
              <a:rPr lang="ru-RU" sz="2400" dirty="0">
                <a:latin typeface="Times New Roman" panose="02020603050405020304" pitchFamily="18" charset="0"/>
                <a:cs typeface="Times New Roman" panose="02020603050405020304" pitchFamily="18" charset="0"/>
              </a:rPr>
              <a:t>, в том числе выявление и последующее устранение её причин (профилактика коррупции).</a:t>
            </a:r>
          </a:p>
          <a:p>
            <a:pPr marL="285750" indent="-285750">
              <a:buFont typeface="Wingdings" panose="05000000000000000000" pitchFamily="2" charset="2"/>
              <a:buChar char="q"/>
            </a:pPr>
            <a:r>
              <a:rPr lang="ru-RU" sz="2400" b="1" dirty="0">
                <a:latin typeface="Times New Roman" panose="02020603050405020304" pitchFamily="18" charset="0"/>
                <a:cs typeface="Times New Roman" panose="02020603050405020304" pitchFamily="18" charset="0"/>
              </a:rPr>
              <a:t>Выявление, предупреждение, пресечение, раскрытие и расследование коррупционных правонарушений</a:t>
            </a:r>
            <a:r>
              <a:rPr lang="ru-RU" sz="2400" dirty="0">
                <a:latin typeface="Times New Roman" panose="02020603050405020304" pitchFamily="18" charset="0"/>
                <a:cs typeface="Times New Roman" panose="02020603050405020304" pitchFamily="18" charset="0"/>
              </a:rPr>
              <a:t> (борьба с коррупцией).</a:t>
            </a:r>
          </a:p>
          <a:p>
            <a:pPr marL="285750" indent="-285750">
              <a:buFont typeface="Wingdings" panose="05000000000000000000" pitchFamily="2" charset="2"/>
              <a:buChar char="q"/>
            </a:pPr>
            <a:r>
              <a:rPr lang="ru-RU" sz="2400" b="1" dirty="0">
                <a:latin typeface="Times New Roman" panose="02020603050405020304" pitchFamily="18" charset="0"/>
                <a:cs typeface="Times New Roman" panose="02020603050405020304" pitchFamily="18" charset="0"/>
              </a:rPr>
              <a:t>Минимизацию и (или) ликвидацию последствий коррупционных правонарушений</a:t>
            </a:r>
            <a:r>
              <a:rPr lang="ru-RU" sz="2400" dirty="0">
                <a:latin typeface="Times New Roman" panose="02020603050405020304" pitchFamily="18" charset="0"/>
                <a:cs typeface="Times New Roman" panose="02020603050405020304" pitchFamily="18" charset="0"/>
              </a:rPr>
              <a:t>.</a:t>
            </a:r>
          </a:p>
          <a:p>
            <a:r>
              <a:rPr lang="ru-RU" dirty="0">
                <a:solidFill>
                  <a:srgbClr val="333333"/>
                </a:solidFill>
                <a:latin typeface="YS Text"/>
              </a:rPr>
              <a:t> </a:t>
            </a:r>
            <a:endParaRPr lang="ru-RU" dirty="0"/>
          </a:p>
        </p:txBody>
      </p:sp>
    </p:spTree>
    <p:extLst>
      <p:ext uri="{BB962C8B-B14F-4D97-AF65-F5344CB8AC3E}">
        <p14:creationId xmlns:p14="http://schemas.microsoft.com/office/powerpoint/2010/main" val="3574122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 y="58847"/>
            <a:ext cx="8153400" cy="6740307"/>
          </a:xfrm>
          <a:prstGeom prst="rect">
            <a:avLst/>
          </a:prstGeom>
        </p:spPr>
        <p:txBody>
          <a:bodyPr wrap="square">
            <a:spAutoFit/>
          </a:bodyPr>
          <a:lstStyle/>
          <a:p>
            <a:r>
              <a:rPr lang="ru-RU" sz="2400" b="1" dirty="0" smtClean="0">
                <a:latin typeface="Times New Roman" panose="02020603050405020304" pitchFamily="18" charset="0"/>
                <a:cs typeface="Times New Roman" panose="02020603050405020304" pitchFamily="18" charset="0"/>
              </a:rPr>
              <a:t>Основные </a:t>
            </a:r>
            <a:r>
              <a:rPr lang="ru-RU" sz="2400" b="1" dirty="0">
                <a:latin typeface="Times New Roman" panose="02020603050405020304" pitchFamily="18" charset="0"/>
                <a:cs typeface="Times New Roman" panose="02020603050405020304" pitchFamily="18" charset="0"/>
              </a:rPr>
              <a:t>принципы противодействия коррупции в России</a:t>
            </a:r>
            <a:r>
              <a:rPr lang="ru-RU" sz="2400" dirty="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признание, обеспечение и защита основных прав и свобод человека и гражданина;</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законность;</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публичность и открытость деятельности государственных органов и органов местного самоуправления;</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неотвратимость ответственности за совершение коррупционных правонарушений;</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комплексное использование политических, организационных, информационно-пропагандистских, социально-экономических, правовых, специальных и иных мер;</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приоритетное применение мер по предупреждению коррупции;</a:t>
            </a:r>
          </a:p>
          <a:p>
            <a:pPr marL="285750" indent="-285750">
              <a:buFont typeface="Wingdings" panose="05000000000000000000" pitchFamily="2" charset="2"/>
              <a:buChar char="q"/>
            </a:pPr>
            <a:r>
              <a:rPr lang="ru-RU" sz="2400" dirty="0">
                <a:latin typeface="Times New Roman" panose="02020603050405020304" pitchFamily="18" charset="0"/>
                <a:cs typeface="Times New Roman" panose="02020603050405020304" pitchFamily="18" charset="0"/>
              </a:rPr>
              <a:t>сотрудничество государства с институтами гражданского общества, международными организациями и физическими лицами.</a:t>
            </a:r>
            <a:endParaRPr lang="ru-RU" sz="24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5422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797244"/>
            <a:ext cx="72390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Коррупция представляет собой одну из наиболее серьезных угроз развитию общества и государства. Она разрушительно влияет на экономическое развитие страны, снижает доверие населения к власти и государственным институтам, нарушает принципы социальной справедливости и равноправия граждан перед законом. Образовательная сфера — одна из ключевых областей жизни общества, и именно здесь особенно важно создание условий, препятствующих возникновению коррупционных проявлений. </a:t>
            </a:r>
            <a:endParaRPr kumimoji="0" lang="ru-RU" altLang="ru-RU" sz="2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3600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81000" y="1828800"/>
            <a:ext cx="8370794"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685800" eaLnBrk="0" fontAlgn="base" hangingPunct="0">
              <a:spcBef>
                <a:spcPct val="0"/>
              </a:spcBef>
              <a:spcAft>
                <a:spcPct val="0"/>
              </a:spcAft>
            </a:pPr>
            <a:r>
              <a:rPr lang="ru-RU" altLang="ru-RU" sz="2400" b="1" i="1" u="sng" dirty="0">
                <a:latin typeface="inherit"/>
              </a:rPr>
              <a:t>Рассмотрим основные </a:t>
            </a:r>
            <a:r>
              <a:rPr lang="ru-RU" altLang="ru-RU" sz="2400" b="1" i="1" u="sng" dirty="0" err="1">
                <a:latin typeface="inherit"/>
              </a:rPr>
              <a:t>коррупциогенные</a:t>
            </a:r>
            <a:r>
              <a:rPr lang="ru-RU" altLang="ru-RU" sz="2400" b="1" i="1" u="sng" dirty="0">
                <a:latin typeface="inherit"/>
              </a:rPr>
              <a:t> области в образовании:</a:t>
            </a:r>
            <a:endParaRPr lang="ru-RU" altLang="ru-RU" sz="2400" b="1" i="1" u="sng" dirty="0">
              <a:latin typeface="var(--sm-portal-sb-sans-display-font-family)"/>
            </a:endParaRPr>
          </a:p>
          <a:p>
            <a:pPr defTabSz="685800" eaLnBrk="0" fontAlgn="base" hangingPunct="0">
              <a:spcBef>
                <a:spcPct val="0"/>
              </a:spcBef>
              <a:spcAft>
                <a:spcPct val="0"/>
              </a:spcAft>
            </a:pPr>
            <a:r>
              <a:rPr lang="ru-RU" altLang="ru-RU" sz="2400" b="1" dirty="0">
                <a:latin typeface="var(--sm-portal-sb-sans-display-font-family)"/>
              </a:rPr>
              <a:t>1. Распределение мест в детских садах и школах</a:t>
            </a:r>
          </a:p>
          <a:p>
            <a:pPr defTabSz="685800" eaLnBrk="0" fontAlgn="base" hangingPunct="0">
              <a:spcBef>
                <a:spcPct val="0"/>
              </a:spcBef>
              <a:spcAft>
                <a:spcPct val="0"/>
              </a:spcAft>
            </a:pPr>
            <a:r>
              <a:rPr lang="ru-RU" altLang="ru-RU" sz="2400" b="1" dirty="0">
                <a:latin typeface="var(--sm-portal-sb-sans-display-font-family)"/>
              </a:rPr>
              <a:t>2. Дополнительные сборы и добровольные пожертвования</a:t>
            </a:r>
          </a:p>
          <a:p>
            <a:pPr defTabSz="685800" eaLnBrk="0" fontAlgn="base" hangingPunct="0">
              <a:spcBef>
                <a:spcPct val="0"/>
              </a:spcBef>
              <a:spcAft>
                <a:spcPct val="0"/>
              </a:spcAft>
            </a:pPr>
            <a:r>
              <a:rPr lang="ru-RU" altLang="ru-RU" sz="2400" b="1" dirty="0">
                <a:latin typeface="var(--sm-portal-sb-sans-display-font-family)"/>
              </a:rPr>
              <a:t>3. Учебные материалы и школьные принадлежности</a:t>
            </a:r>
          </a:p>
          <a:p>
            <a:pPr defTabSz="685800" eaLnBrk="0" fontAlgn="base" hangingPunct="0">
              <a:spcBef>
                <a:spcPct val="0"/>
              </a:spcBef>
              <a:spcAft>
                <a:spcPct val="0"/>
              </a:spcAft>
            </a:pPr>
            <a:r>
              <a:rPr lang="ru-RU" altLang="ru-RU" sz="2400" b="1" dirty="0">
                <a:latin typeface="var(--sm-portal-sb-sans-display-font-family)"/>
              </a:rPr>
              <a:t>4. Оценка успеваемости и академическая честность</a:t>
            </a:r>
          </a:p>
        </p:txBody>
      </p:sp>
    </p:spTree>
    <p:extLst>
      <p:ext uri="{BB962C8B-B14F-4D97-AF65-F5344CB8AC3E}">
        <p14:creationId xmlns:p14="http://schemas.microsoft.com/office/powerpoint/2010/main" val="3755933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841" y="880111"/>
            <a:ext cx="8532159" cy="5078313"/>
          </a:xfrm>
          <a:prstGeom prst="rect">
            <a:avLst/>
          </a:prstGeom>
        </p:spPr>
        <p:txBody>
          <a:bodyPr wrap="square">
            <a:spAutoFit/>
          </a:bodyPr>
          <a:lstStyle/>
          <a:p>
            <a:pPr lvl="0" eaLnBrk="0" fontAlgn="base" hangingPunct="0">
              <a:spcBef>
                <a:spcPct val="0"/>
              </a:spcBef>
              <a:spcAft>
                <a:spcPct val="0"/>
              </a:spcAft>
            </a:pPr>
            <a:r>
              <a:rPr lang="ru-RU" altLang="ru-RU" b="1" dirty="0">
                <a:latin typeface="var(--sm-portal-sb-sans-display-font-family)"/>
              </a:rPr>
              <a:t>5.Закупка товаров и услуг для нужд образовательных организаций</a:t>
            </a:r>
          </a:p>
          <a:p>
            <a:pPr lvl="0" eaLnBrk="0" fontAlgn="base" hangingPunct="0">
              <a:spcBef>
                <a:spcPct val="0"/>
              </a:spcBef>
              <a:spcAft>
                <a:spcPct val="0"/>
              </a:spcAft>
            </a:pPr>
            <a:r>
              <a:rPr lang="ru-RU" altLang="ru-RU" b="1" u="sng" dirty="0">
                <a:latin typeface="inherit"/>
              </a:rPr>
              <a:t>Это один из распространенных видов коррупции</a:t>
            </a:r>
            <a:r>
              <a:rPr lang="ru-RU" altLang="ru-RU" dirty="0">
                <a:latin typeface="inherit"/>
              </a:rPr>
              <a:t>, связанный с несоблюдением положений </a:t>
            </a:r>
            <a:r>
              <a:rPr lang="ru-RU" altLang="ru-RU" u="sng" dirty="0">
                <a:latin typeface="inherit"/>
              </a:rPr>
              <a:t>Федерального закона № 44-ФЗ «О контрактной системе в сфере закупок товаров, работ, услуг для обеспечения государственных и муниципальных нужд</a:t>
            </a:r>
            <a:r>
              <a:rPr lang="ru-RU" altLang="ru-RU" dirty="0">
                <a:latin typeface="inherit"/>
              </a:rPr>
              <a:t>». Проявляется следующим образом:</a:t>
            </a:r>
          </a:p>
          <a:p>
            <a:pPr marL="128588" indent="-128588" eaLnBrk="0" fontAlgn="base" hangingPunct="0">
              <a:spcBef>
                <a:spcPct val="0"/>
              </a:spcBef>
              <a:spcAft>
                <a:spcPct val="0"/>
              </a:spcAft>
              <a:buFont typeface="Wingdings" panose="05000000000000000000" pitchFamily="2" charset="2"/>
              <a:buChar char="q"/>
            </a:pPr>
            <a:r>
              <a:rPr lang="ru-RU" b="1" dirty="0"/>
              <a:t>Отсутствие конкуренции между поставщиками</a:t>
            </a:r>
          </a:p>
          <a:p>
            <a:pPr marL="128588" indent="-128588" eaLnBrk="0" fontAlgn="base" hangingPunct="0">
              <a:spcBef>
                <a:spcPct val="0"/>
              </a:spcBef>
              <a:spcAft>
                <a:spcPct val="0"/>
              </a:spcAft>
              <a:buFont typeface="Wingdings" panose="05000000000000000000" pitchFamily="2" charset="2"/>
              <a:buChar char="q"/>
            </a:pPr>
            <a:r>
              <a:rPr lang="ru-RU" b="1" dirty="0"/>
              <a:t>Риск возникновения конфликта интересов</a:t>
            </a:r>
          </a:p>
          <a:p>
            <a:pPr marL="128588" indent="-128588">
              <a:buFont typeface="Wingdings" panose="05000000000000000000" pitchFamily="2" charset="2"/>
              <a:buChar char="q"/>
            </a:pPr>
            <a:r>
              <a:rPr lang="ru-RU" b="1" dirty="0"/>
              <a:t>Подбор лояльных / аффилированных исполнителей, готовых выплачивать заказчику незаконное вознаграждение.</a:t>
            </a:r>
          </a:p>
          <a:p>
            <a:pPr marL="128588" indent="-128588">
              <a:buFont typeface="Wingdings" panose="05000000000000000000" pitchFamily="2" charset="2"/>
              <a:buChar char="q"/>
            </a:pPr>
            <a:r>
              <a:rPr lang="ru-RU" b="1" dirty="0"/>
              <a:t>Формирование лояльной инфраструктуры</a:t>
            </a:r>
          </a:p>
          <a:p>
            <a:pPr marL="128588" indent="-128588">
              <a:buFont typeface="Wingdings" panose="05000000000000000000" pitchFamily="2" charset="2"/>
              <a:buChar char="q"/>
            </a:pPr>
            <a:r>
              <a:rPr lang="ru-RU" b="1" dirty="0" err="1"/>
              <a:t>Непроведение</a:t>
            </a:r>
            <a:r>
              <a:rPr lang="ru-RU" b="1" dirty="0"/>
              <a:t> закупочных процедур или их несвоевременное проведение</a:t>
            </a:r>
          </a:p>
          <a:p>
            <a:pPr marL="128588" indent="-128588">
              <a:buFont typeface="Wingdings" panose="05000000000000000000" pitchFamily="2" charset="2"/>
              <a:buChar char="q"/>
            </a:pPr>
            <a:r>
              <a:rPr lang="ru-RU" b="1" dirty="0"/>
              <a:t>Подготовка закупочной процедуры для обхода коррупционных рисков</a:t>
            </a:r>
          </a:p>
          <a:p>
            <a:pPr marL="128588" indent="-128588" eaLnBrk="0" fontAlgn="base" hangingPunct="0">
              <a:spcBef>
                <a:spcPct val="0"/>
              </a:spcBef>
              <a:spcAft>
                <a:spcPct val="0"/>
              </a:spcAft>
              <a:buFont typeface="Wingdings" panose="05000000000000000000" pitchFamily="2" charset="2"/>
              <a:buChar char="q"/>
            </a:pPr>
            <a:r>
              <a:rPr lang="ru-RU" b="1" dirty="0"/>
              <a:t>Недостаточный контроль за соблюдением законодательства в области </a:t>
            </a:r>
            <a:r>
              <a:rPr lang="ru-RU" b="1" dirty="0" err="1"/>
              <a:t>госзакупок</a:t>
            </a:r>
            <a:endParaRPr lang="ru-RU" b="1" dirty="0"/>
          </a:p>
          <a:p>
            <a:pPr marL="128588" indent="-128588" eaLnBrk="0" fontAlgn="base" hangingPunct="0">
              <a:spcBef>
                <a:spcPct val="0"/>
              </a:spcBef>
              <a:spcAft>
                <a:spcPct val="0"/>
              </a:spcAft>
              <a:buFont typeface="Wingdings" panose="05000000000000000000" pitchFamily="2" charset="2"/>
              <a:buChar char="q"/>
            </a:pPr>
            <a:r>
              <a:rPr lang="ru-RU" b="1" dirty="0"/>
              <a:t>Низкая квалификация специалистов</a:t>
            </a:r>
          </a:p>
          <a:p>
            <a:pPr marL="128588" indent="-128588">
              <a:buFont typeface="Wingdings" panose="05000000000000000000" pitchFamily="2" charset="2"/>
              <a:buChar char="q"/>
            </a:pPr>
            <a:r>
              <a:rPr lang="ru-RU" b="1" dirty="0"/>
              <a:t>Способы организации закупочных процедур приспособленные под коррупционные действия</a:t>
            </a:r>
          </a:p>
        </p:txBody>
      </p:sp>
    </p:spTree>
    <p:extLst>
      <p:ext uri="{BB962C8B-B14F-4D97-AF65-F5344CB8AC3E}">
        <p14:creationId xmlns:p14="http://schemas.microsoft.com/office/powerpoint/2010/main" val="276361582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1998</TotalTime>
  <Words>4812</Words>
  <Application>Microsoft Office PowerPoint</Application>
  <PresentationFormat>Экран (4:3)</PresentationFormat>
  <Paragraphs>269</Paragraphs>
  <Slides>44</Slides>
  <Notes>0</Notes>
  <HiddenSlides>0</HiddenSlides>
  <MMClips>0</MMClips>
  <ScaleCrop>false</ScaleCrop>
  <HeadingPairs>
    <vt:vector size="6" baseType="variant">
      <vt:variant>
        <vt:lpstr>Использованные шрифты</vt:lpstr>
      </vt:variant>
      <vt:variant>
        <vt:i4>12</vt:i4>
      </vt:variant>
      <vt:variant>
        <vt:lpstr>Тема</vt:lpstr>
      </vt:variant>
      <vt:variant>
        <vt:i4>1</vt:i4>
      </vt:variant>
      <vt:variant>
        <vt:lpstr>Заголовки слайдов</vt:lpstr>
      </vt:variant>
      <vt:variant>
        <vt:i4>44</vt:i4>
      </vt:variant>
    </vt:vector>
  </HeadingPairs>
  <TitlesOfParts>
    <vt:vector size="57" baseType="lpstr">
      <vt:lpstr>Arial</vt:lpstr>
      <vt:lpstr>Calibri</vt:lpstr>
      <vt:lpstr>geist</vt:lpstr>
      <vt:lpstr>inherit</vt:lpstr>
      <vt:lpstr>SB Sans Display</vt:lpstr>
      <vt:lpstr>Times New Roman</vt:lpstr>
      <vt:lpstr>Trebuchet MS</vt:lpstr>
      <vt:lpstr>var(--sm-portal-sb-sans-display-font-family)</vt:lpstr>
      <vt:lpstr>Verdana</vt:lpstr>
      <vt:lpstr>Wingdings</vt:lpstr>
      <vt:lpstr>Wingdings 3</vt:lpstr>
      <vt:lpstr>YS Text</vt:lpstr>
      <vt:lpstr>Грань</vt:lpstr>
      <vt:lpstr>Организация работы по профилактике и противодействию коррупции в образовательных организациях</vt:lpstr>
      <vt:lpstr>Основные понятия </vt:lpstr>
      <vt:lpstr>Основные понятия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Перечень должностей, связанных с  высоким коррупционным риском в  образовательной организации:</vt:lpstr>
      <vt:lpstr>Правовой основой организации работы по профилактике и противодей­ствию коррупции в образовательных организациях являются следующие нор­мативные правовые акты федерального уровня: </vt:lpstr>
      <vt:lpstr>Презентация PowerPoint</vt:lpstr>
      <vt:lpstr>Правовой основой организации работы по профилактике и противодей­ствию коррупции в образовательных организациях являются следующие нор­мативные правовые акты федерального уровня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Система мер противодействия коррупции в образовательной организации: принципы </vt:lpstr>
      <vt:lpstr>Система мер противодействия коррупции в образовательной организации: принципы </vt:lpstr>
      <vt:lpstr>Презентация PowerPoint</vt:lpstr>
      <vt:lpstr>Основные меры по предупреждению коррупции, принимаемые в образова­тельной организации, могут включать: </vt:lpstr>
      <vt:lpstr>Организация работы по профилактике и противодействию коррупции в образовательных организациях может осуществляться по следующим направ­лениям: </vt:lpstr>
      <vt:lpstr>Презентация PowerPoint</vt:lpstr>
      <vt:lpstr>Презентация PowerPoint</vt:lpstr>
      <vt:lpstr>Возможные коррупционные  правонарушения в ОО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Малых Елена</dc:creator>
  <cp:lastModifiedBy>PC-202-3</cp:lastModifiedBy>
  <cp:revision>74</cp:revision>
  <dcterms:created xsi:type="dcterms:W3CDTF">2023-01-09T09:17:04Z</dcterms:created>
  <dcterms:modified xsi:type="dcterms:W3CDTF">2025-09-16T13:46:08Z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2016-06-09T00:00:00Z</vt:filetime>
  </property>
  <property fmtid="{D5CDD505-2E9C-101B-9397-08002B2CF9AE}" pid="3" name="Creator">
    <vt:lpwstr>Microsoft® Office PowerPoint® 2007</vt:lpwstr>
  </property>
  <property fmtid="{D5CDD505-2E9C-101B-9397-08002B2CF9AE}" pid="4" name="LastSaved">
    <vt:filetime>2023-01-09T00:00:00Z</vt:filetime>
  </property>
</Properties>
</file>